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4" r:id="rId8"/>
    <p:sldId id="262"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262E6E-CDA6-4805-A6F7-DFB83FC9C60B}" v="20" dt="2024-04-11T10:19:35.5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5A333-5D16-C139-624F-1096707A17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C91BCDD-CCB3-C268-2038-6865778AA2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CDD2C42-EBD3-D9EB-E028-5604F6D6CCA7}"/>
              </a:ext>
            </a:extLst>
          </p:cNvPr>
          <p:cNvSpPr>
            <a:spLocks noGrp="1"/>
          </p:cNvSpPr>
          <p:nvPr>
            <p:ph type="dt" sz="half" idx="10"/>
          </p:nvPr>
        </p:nvSpPr>
        <p:spPr/>
        <p:txBody>
          <a:bodyPr/>
          <a:lstStyle/>
          <a:p>
            <a:fld id="{17721C84-0547-4242-B96D-3FB0DF266D11}" type="datetimeFigureOut">
              <a:rPr lang="en-GB" smtClean="0"/>
              <a:t>17/04/2024</a:t>
            </a:fld>
            <a:endParaRPr lang="en-GB"/>
          </a:p>
        </p:txBody>
      </p:sp>
      <p:sp>
        <p:nvSpPr>
          <p:cNvPr id="5" name="Footer Placeholder 4">
            <a:extLst>
              <a:ext uri="{FF2B5EF4-FFF2-40B4-BE49-F238E27FC236}">
                <a16:creationId xmlns:a16="http://schemas.microsoft.com/office/drawing/2014/main" id="{24D542B7-CF50-6695-7E9B-1AF0E79AE7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7842E4-7BA0-D054-042D-BEE54965189C}"/>
              </a:ext>
            </a:extLst>
          </p:cNvPr>
          <p:cNvSpPr>
            <a:spLocks noGrp="1"/>
          </p:cNvSpPr>
          <p:nvPr>
            <p:ph type="sldNum" sz="quarter" idx="12"/>
          </p:nvPr>
        </p:nvSpPr>
        <p:spPr/>
        <p:txBody>
          <a:bodyPr/>
          <a:lstStyle/>
          <a:p>
            <a:fld id="{FE12D603-AEC2-42EC-A241-85616DB675D7}" type="slidenum">
              <a:rPr lang="en-GB" smtClean="0"/>
              <a:t>‹#›</a:t>
            </a:fld>
            <a:endParaRPr lang="en-GB"/>
          </a:p>
        </p:txBody>
      </p:sp>
    </p:spTree>
    <p:extLst>
      <p:ext uri="{BB962C8B-B14F-4D97-AF65-F5344CB8AC3E}">
        <p14:creationId xmlns:p14="http://schemas.microsoft.com/office/powerpoint/2010/main" val="599715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C1D2E-8046-9E7F-D449-FA33CBFB753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1A064B-B3E9-3D90-A33D-9680CBD29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E9BAED-EA97-D009-13A2-8AF7FB5E0791}"/>
              </a:ext>
            </a:extLst>
          </p:cNvPr>
          <p:cNvSpPr>
            <a:spLocks noGrp="1"/>
          </p:cNvSpPr>
          <p:nvPr>
            <p:ph type="dt" sz="half" idx="10"/>
          </p:nvPr>
        </p:nvSpPr>
        <p:spPr/>
        <p:txBody>
          <a:bodyPr/>
          <a:lstStyle/>
          <a:p>
            <a:fld id="{17721C84-0547-4242-B96D-3FB0DF266D11}" type="datetimeFigureOut">
              <a:rPr lang="en-GB" smtClean="0"/>
              <a:t>17/04/2024</a:t>
            </a:fld>
            <a:endParaRPr lang="en-GB"/>
          </a:p>
        </p:txBody>
      </p:sp>
      <p:sp>
        <p:nvSpPr>
          <p:cNvPr id="5" name="Footer Placeholder 4">
            <a:extLst>
              <a:ext uri="{FF2B5EF4-FFF2-40B4-BE49-F238E27FC236}">
                <a16:creationId xmlns:a16="http://schemas.microsoft.com/office/drawing/2014/main" id="{CCAA6122-0E88-40F1-7C24-6E56CB6B1D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3430BC-D348-9F19-3C09-443A91C5C879}"/>
              </a:ext>
            </a:extLst>
          </p:cNvPr>
          <p:cNvSpPr>
            <a:spLocks noGrp="1"/>
          </p:cNvSpPr>
          <p:nvPr>
            <p:ph type="sldNum" sz="quarter" idx="12"/>
          </p:nvPr>
        </p:nvSpPr>
        <p:spPr/>
        <p:txBody>
          <a:bodyPr/>
          <a:lstStyle/>
          <a:p>
            <a:fld id="{FE12D603-AEC2-42EC-A241-85616DB675D7}" type="slidenum">
              <a:rPr lang="en-GB" smtClean="0"/>
              <a:t>‹#›</a:t>
            </a:fld>
            <a:endParaRPr lang="en-GB"/>
          </a:p>
        </p:txBody>
      </p:sp>
    </p:spTree>
    <p:extLst>
      <p:ext uri="{BB962C8B-B14F-4D97-AF65-F5344CB8AC3E}">
        <p14:creationId xmlns:p14="http://schemas.microsoft.com/office/powerpoint/2010/main" val="2498812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B364DD-D926-E3F8-83E5-BC0B65E72B5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7039FED-837F-6D2E-7594-5A1708F3D2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DBC2B1-CB72-BCAD-2763-D7345F2A3F82}"/>
              </a:ext>
            </a:extLst>
          </p:cNvPr>
          <p:cNvSpPr>
            <a:spLocks noGrp="1"/>
          </p:cNvSpPr>
          <p:nvPr>
            <p:ph type="dt" sz="half" idx="10"/>
          </p:nvPr>
        </p:nvSpPr>
        <p:spPr/>
        <p:txBody>
          <a:bodyPr/>
          <a:lstStyle/>
          <a:p>
            <a:fld id="{17721C84-0547-4242-B96D-3FB0DF266D11}" type="datetimeFigureOut">
              <a:rPr lang="en-GB" smtClean="0"/>
              <a:t>17/04/2024</a:t>
            </a:fld>
            <a:endParaRPr lang="en-GB"/>
          </a:p>
        </p:txBody>
      </p:sp>
      <p:sp>
        <p:nvSpPr>
          <p:cNvPr id="5" name="Footer Placeholder 4">
            <a:extLst>
              <a:ext uri="{FF2B5EF4-FFF2-40B4-BE49-F238E27FC236}">
                <a16:creationId xmlns:a16="http://schemas.microsoft.com/office/drawing/2014/main" id="{D193321A-D614-1F61-E6C7-24B6201BD7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D90DD7-5520-95AC-AE16-3597D80CB72B}"/>
              </a:ext>
            </a:extLst>
          </p:cNvPr>
          <p:cNvSpPr>
            <a:spLocks noGrp="1"/>
          </p:cNvSpPr>
          <p:nvPr>
            <p:ph type="sldNum" sz="quarter" idx="12"/>
          </p:nvPr>
        </p:nvSpPr>
        <p:spPr/>
        <p:txBody>
          <a:bodyPr/>
          <a:lstStyle/>
          <a:p>
            <a:fld id="{FE12D603-AEC2-42EC-A241-85616DB675D7}" type="slidenum">
              <a:rPr lang="en-GB" smtClean="0"/>
              <a:t>‹#›</a:t>
            </a:fld>
            <a:endParaRPr lang="en-GB"/>
          </a:p>
        </p:txBody>
      </p:sp>
    </p:spTree>
    <p:extLst>
      <p:ext uri="{BB962C8B-B14F-4D97-AF65-F5344CB8AC3E}">
        <p14:creationId xmlns:p14="http://schemas.microsoft.com/office/powerpoint/2010/main" val="3169779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1F062-8478-6E67-8880-CD45039141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21D1DE4-3563-1A7D-B254-F6D89941AE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2BBC41-4CBA-7703-5817-2C369B69D134}"/>
              </a:ext>
            </a:extLst>
          </p:cNvPr>
          <p:cNvSpPr>
            <a:spLocks noGrp="1"/>
          </p:cNvSpPr>
          <p:nvPr>
            <p:ph type="dt" sz="half" idx="10"/>
          </p:nvPr>
        </p:nvSpPr>
        <p:spPr/>
        <p:txBody>
          <a:bodyPr/>
          <a:lstStyle/>
          <a:p>
            <a:fld id="{17721C84-0547-4242-B96D-3FB0DF266D11}" type="datetimeFigureOut">
              <a:rPr lang="en-GB" smtClean="0"/>
              <a:t>17/04/2024</a:t>
            </a:fld>
            <a:endParaRPr lang="en-GB"/>
          </a:p>
        </p:txBody>
      </p:sp>
      <p:sp>
        <p:nvSpPr>
          <p:cNvPr id="5" name="Footer Placeholder 4">
            <a:extLst>
              <a:ext uri="{FF2B5EF4-FFF2-40B4-BE49-F238E27FC236}">
                <a16:creationId xmlns:a16="http://schemas.microsoft.com/office/drawing/2014/main" id="{82563995-DB25-94B6-F023-EE24F3AF45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7B67F0-6B11-7FB2-855E-427CC128FA9E}"/>
              </a:ext>
            </a:extLst>
          </p:cNvPr>
          <p:cNvSpPr>
            <a:spLocks noGrp="1"/>
          </p:cNvSpPr>
          <p:nvPr>
            <p:ph type="sldNum" sz="quarter" idx="12"/>
          </p:nvPr>
        </p:nvSpPr>
        <p:spPr/>
        <p:txBody>
          <a:bodyPr/>
          <a:lstStyle/>
          <a:p>
            <a:fld id="{FE12D603-AEC2-42EC-A241-85616DB675D7}" type="slidenum">
              <a:rPr lang="en-GB" smtClean="0"/>
              <a:t>‹#›</a:t>
            </a:fld>
            <a:endParaRPr lang="en-GB"/>
          </a:p>
        </p:txBody>
      </p:sp>
    </p:spTree>
    <p:extLst>
      <p:ext uri="{BB962C8B-B14F-4D97-AF65-F5344CB8AC3E}">
        <p14:creationId xmlns:p14="http://schemas.microsoft.com/office/powerpoint/2010/main" val="2453546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70A69-4118-D98C-365D-89E5EE4F84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2FA3613-83A8-9F95-1D43-D9FCD9F30AD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584F7B-2E07-9675-E6E3-723D630A92AC}"/>
              </a:ext>
            </a:extLst>
          </p:cNvPr>
          <p:cNvSpPr>
            <a:spLocks noGrp="1"/>
          </p:cNvSpPr>
          <p:nvPr>
            <p:ph type="dt" sz="half" idx="10"/>
          </p:nvPr>
        </p:nvSpPr>
        <p:spPr/>
        <p:txBody>
          <a:bodyPr/>
          <a:lstStyle/>
          <a:p>
            <a:fld id="{17721C84-0547-4242-B96D-3FB0DF266D11}" type="datetimeFigureOut">
              <a:rPr lang="en-GB" smtClean="0"/>
              <a:t>17/04/2024</a:t>
            </a:fld>
            <a:endParaRPr lang="en-GB"/>
          </a:p>
        </p:txBody>
      </p:sp>
      <p:sp>
        <p:nvSpPr>
          <p:cNvPr id="5" name="Footer Placeholder 4">
            <a:extLst>
              <a:ext uri="{FF2B5EF4-FFF2-40B4-BE49-F238E27FC236}">
                <a16:creationId xmlns:a16="http://schemas.microsoft.com/office/drawing/2014/main" id="{3B480146-8247-285A-E55E-78DB800680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C7B5B3-49FE-0D39-A337-6CF6E43C3F56}"/>
              </a:ext>
            </a:extLst>
          </p:cNvPr>
          <p:cNvSpPr>
            <a:spLocks noGrp="1"/>
          </p:cNvSpPr>
          <p:nvPr>
            <p:ph type="sldNum" sz="quarter" idx="12"/>
          </p:nvPr>
        </p:nvSpPr>
        <p:spPr/>
        <p:txBody>
          <a:bodyPr/>
          <a:lstStyle/>
          <a:p>
            <a:fld id="{FE12D603-AEC2-42EC-A241-85616DB675D7}" type="slidenum">
              <a:rPr lang="en-GB" smtClean="0"/>
              <a:t>‹#›</a:t>
            </a:fld>
            <a:endParaRPr lang="en-GB"/>
          </a:p>
        </p:txBody>
      </p:sp>
    </p:spTree>
    <p:extLst>
      <p:ext uri="{BB962C8B-B14F-4D97-AF65-F5344CB8AC3E}">
        <p14:creationId xmlns:p14="http://schemas.microsoft.com/office/powerpoint/2010/main" val="4045229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62640-5B25-131B-69AC-D8D607A3AE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A1BB152-BEDA-7256-5755-7C2F7EA84C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B93112E-21E8-4E36-50BE-54645F339E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C39E258-0A60-6107-F883-0975C3910370}"/>
              </a:ext>
            </a:extLst>
          </p:cNvPr>
          <p:cNvSpPr>
            <a:spLocks noGrp="1"/>
          </p:cNvSpPr>
          <p:nvPr>
            <p:ph type="dt" sz="half" idx="10"/>
          </p:nvPr>
        </p:nvSpPr>
        <p:spPr/>
        <p:txBody>
          <a:bodyPr/>
          <a:lstStyle/>
          <a:p>
            <a:fld id="{17721C84-0547-4242-B96D-3FB0DF266D11}" type="datetimeFigureOut">
              <a:rPr lang="en-GB" smtClean="0"/>
              <a:t>17/04/2024</a:t>
            </a:fld>
            <a:endParaRPr lang="en-GB"/>
          </a:p>
        </p:txBody>
      </p:sp>
      <p:sp>
        <p:nvSpPr>
          <p:cNvPr id="6" name="Footer Placeholder 5">
            <a:extLst>
              <a:ext uri="{FF2B5EF4-FFF2-40B4-BE49-F238E27FC236}">
                <a16:creationId xmlns:a16="http://schemas.microsoft.com/office/drawing/2014/main" id="{5885438B-846E-5CC3-2D22-5BC39CE0B3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A8E4F7-5A69-B9A1-CCAA-83FBAB3A4E70}"/>
              </a:ext>
            </a:extLst>
          </p:cNvPr>
          <p:cNvSpPr>
            <a:spLocks noGrp="1"/>
          </p:cNvSpPr>
          <p:nvPr>
            <p:ph type="sldNum" sz="quarter" idx="12"/>
          </p:nvPr>
        </p:nvSpPr>
        <p:spPr/>
        <p:txBody>
          <a:bodyPr/>
          <a:lstStyle/>
          <a:p>
            <a:fld id="{FE12D603-AEC2-42EC-A241-85616DB675D7}" type="slidenum">
              <a:rPr lang="en-GB" smtClean="0"/>
              <a:t>‹#›</a:t>
            </a:fld>
            <a:endParaRPr lang="en-GB"/>
          </a:p>
        </p:txBody>
      </p:sp>
    </p:spTree>
    <p:extLst>
      <p:ext uri="{BB962C8B-B14F-4D97-AF65-F5344CB8AC3E}">
        <p14:creationId xmlns:p14="http://schemas.microsoft.com/office/powerpoint/2010/main" val="1407747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455B1-B9AA-0535-9AEB-23544D80597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4220CE4-BE96-675B-2856-0FDF02A985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F5F72E-E113-34AD-E8DA-792BA2C907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03B16A1-7537-7519-3034-D05C3D28CB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61BCCF-A1AC-05A3-2CD7-ACD7706257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4702837-E642-5718-F98E-FFABEC26FF32}"/>
              </a:ext>
            </a:extLst>
          </p:cNvPr>
          <p:cNvSpPr>
            <a:spLocks noGrp="1"/>
          </p:cNvSpPr>
          <p:nvPr>
            <p:ph type="dt" sz="half" idx="10"/>
          </p:nvPr>
        </p:nvSpPr>
        <p:spPr/>
        <p:txBody>
          <a:bodyPr/>
          <a:lstStyle/>
          <a:p>
            <a:fld id="{17721C84-0547-4242-B96D-3FB0DF266D11}" type="datetimeFigureOut">
              <a:rPr lang="en-GB" smtClean="0"/>
              <a:t>17/04/2024</a:t>
            </a:fld>
            <a:endParaRPr lang="en-GB"/>
          </a:p>
        </p:txBody>
      </p:sp>
      <p:sp>
        <p:nvSpPr>
          <p:cNvPr id="8" name="Footer Placeholder 7">
            <a:extLst>
              <a:ext uri="{FF2B5EF4-FFF2-40B4-BE49-F238E27FC236}">
                <a16:creationId xmlns:a16="http://schemas.microsoft.com/office/drawing/2014/main" id="{C1353648-9DE4-8F8F-3F5F-0966116EBC2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986AB34-D530-ABDC-0C1B-DD1D0C7EF1C5}"/>
              </a:ext>
            </a:extLst>
          </p:cNvPr>
          <p:cNvSpPr>
            <a:spLocks noGrp="1"/>
          </p:cNvSpPr>
          <p:nvPr>
            <p:ph type="sldNum" sz="quarter" idx="12"/>
          </p:nvPr>
        </p:nvSpPr>
        <p:spPr/>
        <p:txBody>
          <a:bodyPr/>
          <a:lstStyle/>
          <a:p>
            <a:fld id="{FE12D603-AEC2-42EC-A241-85616DB675D7}" type="slidenum">
              <a:rPr lang="en-GB" smtClean="0"/>
              <a:t>‹#›</a:t>
            </a:fld>
            <a:endParaRPr lang="en-GB"/>
          </a:p>
        </p:txBody>
      </p:sp>
    </p:spTree>
    <p:extLst>
      <p:ext uri="{BB962C8B-B14F-4D97-AF65-F5344CB8AC3E}">
        <p14:creationId xmlns:p14="http://schemas.microsoft.com/office/powerpoint/2010/main" val="1967409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5E59C-76E3-A644-9867-2FAA901AC60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E320641-C5F6-307C-351D-4333033BCE65}"/>
              </a:ext>
            </a:extLst>
          </p:cNvPr>
          <p:cNvSpPr>
            <a:spLocks noGrp="1"/>
          </p:cNvSpPr>
          <p:nvPr>
            <p:ph type="dt" sz="half" idx="10"/>
          </p:nvPr>
        </p:nvSpPr>
        <p:spPr/>
        <p:txBody>
          <a:bodyPr/>
          <a:lstStyle/>
          <a:p>
            <a:fld id="{17721C84-0547-4242-B96D-3FB0DF266D11}" type="datetimeFigureOut">
              <a:rPr lang="en-GB" smtClean="0"/>
              <a:t>17/04/2024</a:t>
            </a:fld>
            <a:endParaRPr lang="en-GB"/>
          </a:p>
        </p:txBody>
      </p:sp>
      <p:sp>
        <p:nvSpPr>
          <p:cNvPr id="4" name="Footer Placeholder 3">
            <a:extLst>
              <a:ext uri="{FF2B5EF4-FFF2-40B4-BE49-F238E27FC236}">
                <a16:creationId xmlns:a16="http://schemas.microsoft.com/office/drawing/2014/main" id="{314A72B7-A945-9D01-44BF-46AE006E371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3E6181F-70D9-3A08-F64A-A67C2C9E6DF7}"/>
              </a:ext>
            </a:extLst>
          </p:cNvPr>
          <p:cNvSpPr>
            <a:spLocks noGrp="1"/>
          </p:cNvSpPr>
          <p:nvPr>
            <p:ph type="sldNum" sz="quarter" idx="12"/>
          </p:nvPr>
        </p:nvSpPr>
        <p:spPr/>
        <p:txBody>
          <a:bodyPr/>
          <a:lstStyle/>
          <a:p>
            <a:fld id="{FE12D603-AEC2-42EC-A241-85616DB675D7}" type="slidenum">
              <a:rPr lang="en-GB" smtClean="0"/>
              <a:t>‹#›</a:t>
            </a:fld>
            <a:endParaRPr lang="en-GB"/>
          </a:p>
        </p:txBody>
      </p:sp>
    </p:spTree>
    <p:extLst>
      <p:ext uri="{BB962C8B-B14F-4D97-AF65-F5344CB8AC3E}">
        <p14:creationId xmlns:p14="http://schemas.microsoft.com/office/powerpoint/2010/main" val="1207866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AD7E15-1554-004B-3DB6-7EE520FFDC53}"/>
              </a:ext>
            </a:extLst>
          </p:cNvPr>
          <p:cNvSpPr>
            <a:spLocks noGrp="1"/>
          </p:cNvSpPr>
          <p:nvPr>
            <p:ph type="dt" sz="half" idx="10"/>
          </p:nvPr>
        </p:nvSpPr>
        <p:spPr/>
        <p:txBody>
          <a:bodyPr/>
          <a:lstStyle/>
          <a:p>
            <a:fld id="{17721C84-0547-4242-B96D-3FB0DF266D11}" type="datetimeFigureOut">
              <a:rPr lang="en-GB" smtClean="0"/>
              <a:t>17/04/2024</a:t>
            </a:fld>
            <a:endParaRPr lang="en-GB"/>
          </a:p>
        </p:txBody>
      </p:sp>
      <p:sp>
        <p:nvSpPr>
          <p:cNvPr id="3" name="Footer Placeholder 2">
            <a:extLst>
              <a:ext uri="{FF2B5EF4-FFF2-40B4-BE49-F238E27FC236}">
                <a16:creationId xmlns:a16="http://schemas.microsoft.com/office/drawing/2014/main" id="{362C588A-0C63-ACBB-9DDF-81FB4E6462D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13DBE70-006F-615C-EF6D-B288B298E5F2}"/>
              </a:ext>
            </a:extLst>
          </p:cNvPr>
          <p:cNvSpPr>
            <a:spLocks noGrp="1"/>
          </p:cNvSpPr>
          <p:nvPr>
            <p:ph type="sldNum" sz="quarter" idx="12"/>
          </p:nvPr>
        </p:nvSpPr>
        <p:spPr/>
        <p:txBody>
          <a:bodyPr/>
          <a:lstStyle/>
          <a:p>
            <a:fld id="{FE12D603-AEC2-42EC-A241-85616DB675D7}" type="slidenum">
              <a:rPr lang="en-GB" smtClean="0"/>
              <a:t>‹#›</a:t>
            </a:fld>
            <a:endParaRPr lang="en-GB"/>
          </a:p>
        </p:txBody>
      </p:sp>
    </p:spTree>
    <p:extLst>
      <p:ext uri="{BB962C8B-B14F-4D97-AF65-F5344CB8AC3E}">
        <p14:creationId xmlns:p14="http://schemas.microsoft.com/office/powerpoint/2010/main" val="1544443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A9159-F467-033C-2A38-F90D448100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42A8CCA-EE77-F291-CA98-6AEC9ECE5E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96D6A8B-75B9-0394-72DE-4C96A12642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812717-D1AF-D163-0009-F5EE58F690E2}"/>
              </a:ext>
            </a:extLst>
          </p:cNvPr>
          <p:cNvSpPr>
            <a:spLocks noGrp="1"/>
          </p:cNvSpPr>
          <p:nvPr>
            <p:ph type="dt" sz="half" idx="10"/>
          </p:nvPr>
        </p:nvSpPr>
        <p:spPr/>
        <p:txBody>
          <a:bodyPr/>
          <a:lstStyle/>
          <a:p>
            <a:fld id="{17721C84-0547-4242-B96D-3FB0DF266D11}" type="datetimeFigureOut">
              <a:rPr lang="en-GB" smtClean="0"/>
              <a:t>17/04/2024</a:t>
            </a:fld>
            <a:endParaRPr lang="en-GB"/>
          </a:p>
        </p:txBody>
      </p:sp>
      <p:sp>
        <p:nvSpPr>
          <p:cNvPr id="6" name="Footer Placeholder 5">
            <a:extLst>
              <a:ext uri="{FF2B5EF4-FFF2-40B4-BE49-F238E27FC236}">
                <a16:creationId xmlns:a16="http://schemas.microsoft.com/office/drawing/2014/main" id="{B31159DB-0CC1-00D3-FEA1-D7F4F7696A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BC477E3-DCBE-B5BB-6A77-FC7557EBFDCF}"/>
              </a:ext>
            </a:extLst>
          </p:cNvPr>
          <p:cNvSpPr>
            <a:spLocks noGrp="1"/>
          </p:cNvSpPr>
          <p:nvPr>
            <p:ph type="sldNum" sz="quarter" idx="12"/>
          </p:nvPr>
        </p:nvSpPr>
        <p:spPr/>
        <p:txBody>
          <a:bodyPr/>
          <a:lstStyle/>
          <a:p>
            <a:fld id="{FE12D603-AEC2-42EC-A241-85616DB675D7}" type="slidenum">
              <a:rPr lang="en-GB" smtClean="0"/>
              <a:t>‹#›</a:t>
            </a:fld>
            <a:endParaRPr lang="en-GB"/>
          </a:p>
        </p:txBody>
      </p:sp>
    </p:spTree>
    <p:extLst>
      <p:ext uri="{BB962C8B-B14F-4D97-AF65-F5344CB8AC3E}">
        <p14:creationId xmlns:p14="http://schemas.microsoft.com/office/powerpoint/2010/main" val="185156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05863-B0D3-7EF4-0BAA-14182D43DB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A5A254F-E5AA-1254-4474-796319AD9D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7DB4CE7-AF39-3C88-4846-8B50463044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3E8ED6-B8A6-1E5C-C053-08C46DDE1E64}"/>
              </a:ext>
            </a:extLst>
          </p:cNvPr>
          <p:cNvSpPr>
            <a:spLocks noGrp="1"/>
          </p:cNvSpPr>
          <p:nvPr>
            <p:ph type="dt" sz="half" idx="10"/>
          </p:nvPr>
        </p:nvSpPr>
        <p:spPr/>
        <p:txBody>
          <a:bodyPr/>
          <a:lstStyle/>
          <a:p>
            <a:fld id="{17721C84-0547-4242-B96D-3FB0DF266D11}" type="datetimeFigureOut">
              <a:rPr lang="en-GB" smtClean="0"/>
              <a:t>17/04/2024</a:t>
            </a:fld>
            <a:endParaRPr lang="en-GB"/>
          </a:p>
        </p:txBody>
      </p:sp>
      <p:sp>
        <p:nvSpPr>
          <p:cNvPr id="6" name="Footer Placeholder 5">
            <a:extLst>
              <a:ext uri="{FF2B5EF4-FFF2-40B4-BE49-F238E27FC236}">
                <a16:creationId xmlns:a16="http://schemas.microsoft.com/office/drawing/2014/main" id="{9ED9F0F2-FD33-C3D9-D53F-877BD6705C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C1D0F8-9FC0-B217-045A-82A2596EA00D}"/>
              </a:ext>
            </a:extLst>
          </p:cNvPr>
          <p:cNvSpPr>
            <a:spLocks noGrp="1"/>
          </p:cNvSpPr>
          <p:nvPr>
            <p:ph type="sldNum" sz="quarter" idx="12"/>
          </p:nvPr>
        </p:nvSpPr>
        <p:spPr/>
        <p:txBody>
          <a:bodyPr/>
          <a:lstStyle/>
          <a:p>
            <a:fld id="{FE12D603-AEC2-42EC-A241-85616DB675D7}" type="slidenum">
              <a:rPr lang="en-GB" smtClean="0"/>
              <a:t>‹#›</a:t>
            </a:fld>
            <a:endParaRPr lang="en-GB"/>
          </a:p>
        </p:txBody>
      </p:sp>
    </p:spTree>
    <p:extLst>
      <p:ext uri="{BB962C8B-B14F-4D97-AF65-F5344CB8AC3E}">
        <p14:creationId xmlns:p14="http://schemas.microsoft.com/office/powerpoint/2010/main" val="2680329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B99EAF-7551-720F-0330-1030C3E0F3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E5FDDA2-174F-4DCE-8006-FC564E6C9A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B015D9-13A2-20B1-8413-D6B3C140AD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7721C84-0547-4242-B96D-3FB0DF266D11}" type="datetimeFigureOut">
              <a:rPr lang="en-GB" smtClean="0"/>
              <a:t>17/04/2024</a:t>
            </a:fld>
            <a:endParaRPr lang="en-GB"/>
          </a:p>
        </p:txBody>
      </p:sp>
      <p:sp>
        <p:nvSpPr>
          <p:cNvPr id="5" name="Footer Placeholder 4">
            <a:extLst>
              <a:ext uri="{FF2B5EF4-FFF2-40B4-BE49-F238E27FC236}">
                <a16:creationId xmlns:a16="http://schemas.microsoft.com/office/drawing/2014/main" id="{2384E622-7CE6-9C47-5BF2-BDB90322CE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6962412-EBFF-E2EE-766A-FC64EE3482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E12D603-AEC2-42EC-A241-85616DB675D7}" type="slidenum">
              <a:rPr lang="en-GB" smtClean="0"/>
              <a:t>‹#›</a:t>
            </a:fld>
            <a:endParaRPr lang="en-GB"/>
          </a:p>
        </p:txBody>
      </p:sp>
    </p:spTree>
    <p:extLst>
      <p:ext uri="{BB962C8B-B14F-4D97-AF65-F5344CB8AC3E}">
        <p14:creationId xmlns:p14="http://schemas.microsoft.com/office/powerpoint/2010/main" val="1861319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pclengagement-hub.co.uk/en-GB/projects/eastfinchleyparkin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AE8F83-4EF5-CD48-054D-6869DE118B62}"/>
              </a:ext>
            </a:extLst>
          </p:cNvPr>
          <p:cNvSpPr>
            <a:spLocks noGrp="1"/>
          </p:cNvSpPr>
          <p:nvPr>
            <p:ph type="ctrTitle"/>
          </p:nvPr>
        </p:nvSpPr>
        <p:spPr>
          <a:xfrm>
            <a:off x="477981" y="1122363"/>
            <a:ext cx="4023360" cy="3204134"/>
          </a:xfrm>
        </p:spPr>
        <p:txBody>
          <a:bodyPr vert="horz" lIns="91440" tIns="45720" rIns="91440" bIns="45720" rtlCol="0" anchor="b">
            <a:normAutofit/>
          </a:bodyPr>
          <a:lstStyle/>
          <a:p>
            <a:pPr algn="l"/>
            <a:r>
              <a:rPr lang="en-US" sz="3700" kern="1200">
                <a:solidFill>
                  <a:schemeClr val="tx1"/>
                </a:solidFill>
                <a:latin typeface="+mj-lt"/>
                <a:ea typeface="+mj-ea"/>
                <a:cs typeface="+mj-cs"/>
              </a:rPr>
              <a:t>East Finchley Controlled Parking Zone</a:t>
            </a:r>
            <a:br>
              <a:rPr lang="en-US" sz="3700" kern="1200">
                <a:solidFill>
                  <a:schemeClr val="tx1"/>
                </a:solidFill>
                <a:latin typeface="+mj-lt"/>
                <a:ea typeface="+mj-ea"/>
                <a:cs typeface="+mj-cs"/>
              </a:rPr>
            </a:br>
            <a:br>
              <a:rPr lang="en-US" sz="3700" kern="1200">
                <a:solidFill>
                  <a:schemeClr val="tx1"/>
                </a:solidFill>
                <a:latin typeface="+mj-lt"/>
                <a:ea typeface="+mj-ea"/>
                <a:cs typeface="+mj-cs"/>
              </a:rPr>
            </a:br>
            <a:r>
              <a:rPr lang="en-US" sz="3700" kern="1200">
                <a:solidFill>
                  <a:schemeClr val="tx1"/>
                </a:solidFill>
                <a:latin typeface="+mj-lt"/>
                <a:ea typeface="+mj-ea"/>
                <a:cs typeface="+mj-cs"/>
              </a:rPr>
              <a:t>11</a:t>
            </a:r>
            <a:r>
              <a:rPr lang="en-US" sz="3700" kern="1200" baseline="30000">
                <a:solidFill>
                  <a:schemeClr val="tx1"/>
                </a:solidFill>
                <a:latin typeface="+mj-lt"/>
                <a:ea typeface="+mj-ea"/>
                <a:cs typeface="+mj-cs"/>
              </a:rPr>
              <a:t>th</a:t>
            </a:r>
            <a:r>
              <a:rPr lang="en-US" sz="3700" kern="1200">
                <a:solidFill>
                  <a:schemeClr val="tx1"/>
                </a:solidFill>
                <a:latin typeface="+mj-lt"/>
                <a:ea typeface="+mj-ea"/>
                <a:cs typeface="+mj-cs"/>
              </a:rPr>
              <a:t> April 2024</a:t>
            </a:r>
            <a:br>
              <a:rPr lang="en-US" sz="3700" kern="1200">
                <a:solidFill>
                  <a:schemeClr val="tx1"/>
                </a:solidFill>
                <a:latin typeface="+mj-lt"/>
                <a:ea typeface="+mj-ea"/>
                <a:cs typeface="+mj-cs"/>
              </a:rPr>
            </a:br>
            <a:endParaRPr lang="en-US" sz="3700" kern="1200">
              <a:solidFill>
                <a:schemeClr val="tx1"/>
              </a:solidFill>
              <a:latin typeface="+mj-lt"/>
              <a:ea typeface="+mj-ea"/>
              <a:cs typeface="+mj-cs"/>
            </a:endParaRPr>
          </a:p>
        </p:txBody>
      </p:sp>
      <p:sp>
        <p:nvSpPr>
          <p:cNvPr id="18" name="TextBox 17">
            <a:extLst>
              <a:ext uri="{FF2B5EF4-FFF2-40B4-BE49-F238E27FC236}">
                <a16:creationId xmlns:a16="http://schemas.microsoft.com/office/drawing/2014/main" id="{2A66B03E-3AF4-D657-F278-0E664174C6EA}"/>
              </a:ext>
            </a:extLst>
          </p:cNvPr>
          <p:cNvSpPr txBox="1"/>
          <p:nvPr/>
        </p:nvSpPr>
        <p:spPr>
          <a:xfrm>
            <a:off x="568035" y="4868822"/>
            <a:ext cx="3933306" cy="1208141"/>
          </a:xfrm>
          <a:prstGeom prst="rect">
            <a:avLst/>
          </a:prstGeom>
        </p:spPr>
        <p:txBody>
          <a:bodyPr vert="horz" lIns="91440" tIns="45720" rIns="91440" bIns="45720" rtlCol="0">
            <a:normAutofit/>
          </a:bodyPr>
          <a:lstStyle/>
          <a:p>
            <a:pPr>
              <a:lnSpc>
                <a:spcPct val="90000"/>
              </a:lnSpc>
              <a:spcBef>
                <a:spcPts val="1000"/>
              </a:spcBef>
            </a:pPr>
            <a:r>
              <a:rPr lang="en-US" sz="2000" kern="1200" dirty="0">
                <a:solidFill>
                  <a:schemeClr val="tx1"/>
                </a:solidFill>
                <a:latin typeface="+mn-lt"/>
                <a:ea typeface="+mn-ea"/>
                <a:cs typeface="+mn-cs"/>
              </a:rPr>
              <a:t>https://www.eastfinchley.london/</a:t>
            </a:r>
          </a:p>
        </p:txBody>
      </p:sp>
      <p:sp>
        <p:nvSpPr>
          <p:cNvPr id="56" name="Rectangle 5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Picture 4" descr="A logo with a tree and text&#10;&#10;Description automatically generated">
            <a:extLst>
              <a:ext uri="{FF2B5EF4-FFF2-40B4-BE49-F238E27FC236}">
                <a16:creationId xmlns:a16="http://schemas.microsoft.com/office/drawing/2014/main" id="{529789F0-45BC-7F53-5DE0-58976D2161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4608" y="1302745"/>
            <a:ext cx="6846363" cy="4101256"/>
          </a:xfrm>
          <a:prstGeom prst="rect">
            <a:avLst/>
          </a:prstGeom>
        </p:spPr>
      </p:pic>
    </p:spTree>
    <p:extLst>
      <p:ext uri="{BB962C8B-B14F-4D97-AF65-F5344CB8AC3E}">
        <p14:creationId xmlns:p14="http://schemas.microsoft.com/office/powerpoint/2010/main" val="3595295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6EAFBB7C-BA65-4034-8F52-32E6C514E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555"/>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D56ACA-1E9F-4685-8853-D3A4777AC0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55"/>
            <a:ext cx="12192000" cy="6858000"/>
          </a:xfrm>
          <a:custGeom>
            <a:avLst/>
            <a:gdLst>
              <a:gd name="connsiteX0" fmla="*/ 3847754 w 12192000"/>
              <a:gd name="connsiteY0" fmla="*/ 5 h 6858000"/>
              <a:gd name="connsiteX1" fmla="*/ 3847754 w 12192000"/>
              <a:gd name="connsiteY1" fmla="*/ 4197373 h 6858000"/>
              <a:gd name="connsiteX2" fmla="*/ 4423416 w 12192000"/>
              <a:gd name="connsiteY2" fmla="*/ 4197373 h 6858000"/>
              <a:gd name="connsiteX3" fmla="*/ 4430942 w 12192000"/>
              <a:gd name="connsiteY3" fmla="*/ 4172627 h 6858000"/>
              <a:gd name="connsiteX4" fmla="*/ 4570893 w 12192000"/>
              <a:gd name="connsiteY4" fmla="*/ 4067350 h 6858000"/>
              <a:gd name="connsiteX5" fmla="*/ 5082240 w 12192000"/>
              <a:gd name="connsiteY5" fmla="*/ 4000508 h 6858000"/>
              <a:gd name="connsiteX6" fmla="*/ 5767374 w 12192000"/>
              <a:gd name="connsiteY6" fmla="*/ 3903586 h 6858000"/>
              <a:gd name="connsiteX7" fmla="*/ 6455849 w 12192000"/>
              <a:gd name="connsiteY7" fmla="*/ 3820032 h 6858000"/>
              <a:gd name="connsiteX8" fmla="*/ 7144325 w 12192000"/>
              <a:gd name="connsiteY8" fmla="*/ 3820032 h 6858000"/>
              <a:gd name="connsiteX9" fmla="*/ 7341512 w 12192000"/>
              <a:gd name="connsiteY9" fmla="*/ 3826717 h 6858000"/>
              <a:gd name="connsiteX10" fmla="*/ 7344854 w 12192000"/>
              <a:gd name="connsiteY10" fmla="*/ 3826717 h 6858000"/>
              <a:gd name="connsiteX11" fmla="*/ 7534641 w 12192000"/>
              <a:gd name="connsiteY11" fmla="*/ 3832816 h 6858000"/>
              <a:gd name="connsiteX12" fmla="*/ 7534641 w 12192000"/>
              <a:gd name="connsiteY12" fmla="*/ 5 h 6858000"/>
              <a:gd name="connsiteX13" fmla="*/ 3728859 w 12192000"/>
              <a:gd name="connsiteY13" fmla="*/ 0 h 6858000"/>
              <a:gd name="connsiteX14" fmla="*/ 12192000 w 12192000"/>
              <a:gd name="connsiteY14" fmla="*/ 0 h 6858000"/>
              <a:gd name="connsiteX15" fmla="*/ 12192000 w 12192000"/>
              <a:gd name="connsiteY15" fmla="*/ 1 h 6858000"/>
              <a:gd name="connsiteX16" fmla="*/ 7653538 w 12192000"/>
              <a:gd name="connsiteY16" fmla="*/ 1 h 6858000"/>
              <a:gd name="connsiteX17" fmla="*/ 7653538 w 12192000"/>
              <a:gd name="connsiteY17" fmla="*/ 3836633 h 6858000"/>
              <a:gd name="connsiteX18" fmla="*/ 7773901 w 12192000"/>
              <a:gd name="connsiteY18" fmla="*/ 3840500 h 6858000"/>
              <a:gd name="connsiteX19" fmla="*/ 8200440 w 12192000"/>
              <a:gd name="connsiteY19" fmla="*/ 3856793 h 6858000"/>
              <a:gd name="connsiteX20" fmla="*/ 8517940 w 12192000"/>
              <a:gd name="connsiteY20" fmla="*/ 3860135 h 6858000"/>
              <a:gd name="connsiteX21" fmla="*/ 9206418 w 12192000"/>
              <a:gd name="connsiteY21" fmla="*/ 3863477 h 6858000"/>
              <a:gd name="connsiteX22" fmla="*/ 9891553 w 12192000"/>
              <a:gd name="connsiteY22" fmla="*/ 3850108 h 6858000"/>
              <a:gd name="connsiteX23" fmla="*/ 10586714 w 12192000"/>
              <a:gd name="connsiteY23" fmla="*/ 3810003 h 6858000"/>
              <a:gd name="connsiteX24" fmla="*/ 11271848 w 12192000"/>
              <a:gd name="connsiteY24" fmla="*/ 3756529 h 6858000"/>
              <a:gd name="connsiteX25" fmla="*/ 11709667 w 12192000"/>
              <a:gd name="connsiteY25" fmla="*/ 3636212 h 6858000"/>
              <a:gd name="connsiteX26" fmla="*/ 12184248 w 12192000"/>
              <a:gd name="connsiteY26" fmla="*/ 3429001 h 6858000"/>
              <a:gd name="connsiteX27" fmla="*/ 12192000 w 12192000"/>
              <a:gd name="connsiteY27" fmla="*/ 3437173 h 6858000"/>
              <a:gd name="connsiteX28" fmla="*/ 12192000 w 12192000"/>
              <a:gd name="connsiteY28" fmla="*/ 6858000 h 6858000"/>
              <a:gd name="connsiteX29" fmla="*/ 0 w 12192000"/>
              <a:gd name="connsiteY29" fmla="*/ 6858000 h 6858000"/>
              <a:gd name="connsiteX30" fmla="*/ 0 w 12192000"/>
              <a:gd name="connsiteY30" fmla="*/ 6857989 h 6858000"/>
              <a:gd name="connsiteX31" fmla="*/ 6542821 w 12192000"/>
              <a:gd name="connsiteY31" fmla="*/ 6857989 h 6858000"/>
              <a:gd name="connsiteX32" fmla="*/ 6553813 w 12192000"/>
              <a:gd name="connsiteY32" fmla="*/ 6856417 h 6858000"/>
              <a:gd name="connsiteX33" fmla="*/ 6836849 w 12192000"/>
              <a:gd name="connsiteY33" fmla="*/ 6797865 h 6858000"/>
              <a:gd name="connsiteX34" fmla="*/ 5951187 w 12192000"/>
              <a:gd name="connsiteY34" fmla="*/ 6644126 h 6858000"/>
              <a:gd name="connsiteX35" fmla="*/ 6001320 w 12192000"/>
              <a:gd name="connsiteY35" fmla="*/ 6624073 h 6858000"/>
              <a:gd name="connsiteX36" fmla="*/ 5904397 w 12192000"/>
              <a:gd name="connsiteY36" fmla="*/ 6543863 h 6858000"/>
              <a:gd name="connsiteX37" fmla="*/ 5506684 w 12192000"/>
              <a:gd name="connsiteY37" fmla="*/ 6416862 h 6858000"/>
              <a:gd name="connsiteX38" fmla="*/ 6001320 w 12192000"/>
              <a:gd name="connsiteY38" fmla="*/ 6202967 h 6858000"/>
              <a:gd name="connsiteX39" fmla="*/ 5443186 w 12192000"/>
              <a:gd name="connsiteY39" fmla="*/ 5912202 h 6858000"/>
              <a:gd name="connsiteX40" fmla="*/ 5159104 w 12192000"/>
              <a:gd name="connsiteY40" fmla="*/ 5842017 h 6858000"/>
              <a:gd name="connsiteX41" fmla="*/ 6094899 w 12192000"/>
              <a:gd name="connsiteY41" fmla="*/ 5477726 h 6858000"/>
              <a:gd name="connsiteX42" fmla="*/ 4577576 w 12192000"/>
              <a:gd name="connsiteY42" fmla="*/ 5297251 h 6858000"/>
              <a:gd name="connsiteX43" fmla="*/ 4701234 w 12192000"/>
              <a:gd name="connsiteY43" fmla="*/ 5223724 h 6858000"/>
              <a:gd name="connsiteX44" fmla="*/ 5643712 w 12192000"/>
              <a:gd name="connsiteY44" fmla="*/ 5243777 h 6858000"/>
              <a:gd name="connsiteX45" fmla="*/ 5800793 w 12192000"/>
              <a:gd name="connsiteY45" fmla="*/ 5186961 h 6858000"/>
              <a:gd name="connsiteX46" fmla="*/ 5643712 w 12192000"/>
              <a:gd name="connsiteY46" fmla="*/ 5096724 h 6858000"/>
              <a:gd name="connsiteX47" fmla="*/ 5032104 w 12192000"/>
              <a:gd name="connsiteY47" fmla="*/ 5029881 h 6858000"/>
              <a:gd name="connsiteX48" fmla="*/ 4871682 w 12192000"/>
              <a:gd name="connsiteY48" fmla="*/ 4879485 h 6858000"/>
              <a:gd name="connsiteX49" fmla="*/ 4600971 w 12192000"/>
              <a:gd name="connsiteY49" fmla="*/ 4705695 h 6858000"/>
              <a:gd name="connsiteX50" fmla="*/ 4788128 w 12192000"/>
              <a:gd name="connsiteY50" fmla="*/ 4561984 h 6858000"/>
              <a:gd name="connsiteX51" fmla="*/ 4483995 w 12192000"/>
              <a:gd name="connsiteY51" fmla="*/ 4348088 h 6858000"/>
              <a:gd name="connsiteX52" fmla="*/ 4460097 w 12192000"/>
              <a:gd name="connsiteY52" fmla="*/ 4316252 h 6858000"/>
              <a:gd name="connsiteX53" fmla="*/ 0 w 12192000"/>
              <a:gd name="connsiteY53" fmla="*/ 4316252 h 6858000"/>
              <a:gd name="connsiteX54" fmla="*/ 0 w 12192000"/>
              <a:gd name="connsiteY54" fmla="*/ 4197368 h 6858000"/>
              <a:gd name="connsiteX55" fmla="*/ 3728859 w 12192000"/>
              <a:gd name="connsiteY55" fmla="*/ 41973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6858000">
                <a:moveTo>
                  <a:pt x="3847754" y="5"/>
                </a:moveTo>
                <a:lnTo>
                  <a:pt x="3847754" y="4197373"/>
                </a:lnTo>
                <a:lnTo>
                  <a:pt x="4423416" y="4197373"/>
                </a:lnTo>
                <a:lnTo>
                  <a:pt x="4430942" y="4172627"/>
                </a:lnTo>
                <a:cubicBezTo>
                  <a:pt x="4453920" y="4128344"/>
                  <a:pt x="4509064" y="4095758"/>
                  <a:pt x="4570893" y="4067350"/>
                </a:cubicBezTo>
                <a:cubicBezTo>
                  <a:pt x="4731315" y="3997165"/>
                  <a:pt x="4908447" y="4013876"/>
                  <a:pt x="5082240" y="4000508"/>
                </a:cubicBezTo>
                <a:cubicBezTo>
                  <a:pt x="5312846" y="3970428"/>
                  <a:pt x="5533424" y="3900244"/>
                  <a:pt x="5767374" y="3903586"/>
                </a:cubicBezTo>
                <a:cubicBezTo>
                  <a:pt x="5987953" y="3833401"/>
                  <a:pt x="6231927" y="3910270"/>
                  <a:pt x="6455849" y="3820032"/>
                </a:cubicBezTo>
                <a:cubicBezTo>
                  <a:pt x="6683114" y="3820032"/>
                  <a:pt x="6913720" y="3820032"/>
                  <a:pt x="7144325" y="3820032"/>
                </a:cubicBezTo>
                <a:cubicBezTo>
                  <a:pt x="7211170" y="3823375"/>
                  <a:pt x="7274668" y="3823375"/>
                  <a:pt x="7341512" y="3826717"/>
                </a:cubicBezTo>
                <a:cubicBezTo>
                  <a:pt x="7341512" y="3826717"/>
                  <a:pt x="7344854" y="3826717"/>
                  <a:pt x="7344854" y="3826717"/>
                </a:cubicBezTo>
                <a:lnTo>
                  <a:pt x="7534641" y="3832816"/>
                </a:lnTo>
                <a:lnTo>
                  <a:pt x="7534641" y="5"/>
                </a:lnTo>
                <a:close/>
                <a:moveTo>
                  <a:pt x="3728859" y="0"/>
                </a:moveTo>
                <a:lnTo>
                  <a:pt x="12192000" y="0"/>
                </a:lnTo>
                <a:lnTo>
                  <a:pt x="12192000" y="1"/>
                </a:lnTo>
                <a:lnTo>
                  <a:pt x="7653538" y="1"/>
                </a:lnTo>
                <a:lnTo>
                  <a:pt x="7653538" y="3836633"/>
                </a:lnTo>
                <a:lnTo>
                  <a:pt x="7773901" y="3840500"/>
                </a:lnTo>
                <a:cubicBezTo>
                  <a:pt x="7916359" y="3845096"/>
                  <a:pt x="8058399" y="3850109"/>
                  <a:pt x="8200440" y="3856793"/>
                </a:cubicBezTo>
                <a:cubicBezTo>
                  <a:pt x="8307387" y="3856793"/>
                  <a:pt x="8410993" y="3860135"/>
                  <a:pt x="8517940" y="3860135"/>
                </a:cubicBezTo>
                <a:cubicBezTo>
                  <a:pt x="8745205" y="3876845"/>
                  <a:pt x="8975812" y="3886871"/>
                  <a:pt x="9206418" y="3863477"/>
                </a:cubicBezTo>
                <a:cubicBezTo>
                  <a:pt x="9437024" y="3883530"/>
                  <a:pt x="9660946" y="3870162"/>
                  <a:pt x="9891553" y="3850108"/>
                </a:cubicBezTo>
                <a:cubicBezTo>
                  <a:pt x="10125500" y="3873504"/>
                  <a:pt x="10356108" y="3840082"/>
                  <a:pt x="10586714" y="3810003"/>
                </a:cubicBezTo>
                <a:cubicBezTo>
                  <a:pt x="10817321" y="3823372"/>
                  <a:pt x="11047927" y="3823372"/>
                  <a:pt x="11271848" y="3756529"/>
                </a:cubicBezTo>
                <a:cubicBezTo>
                  <a:pt x="11442298" y="3830056"/>
                  <a:pt x="11525851" y="3589423"/>
                  <a:pt x="11709667" y="3636212"/>
                </a:cubicBezTo>
                <a:cubicBezTo>
                  <a:pt x="11893484" y="3686345"/>
                  <a:pt x="12023827" y="3495843"/>
                  <a:pt x="12184248" y="3429001"/>
                </a:cubicBezTo>
                <a:lnTo>
                  <a:pt x="12192000" y="3437173"/>
                </a:lnTo>
                <a:lnTo>
                  <a:pt x="12192000" y="6858000"/>
                </a:lnTo>
                <a:lnTo>
                  <a:pt x="0" y="6858000"/>
                </a:lnTo>
                <a:lnTo>
                  <a:pt x="0" y="6857989"/>
                </a:lnTo>
                <a:lnTo>
                  <a:pt x="6542821" y="6857989"/>
                </a:lnTo>
                <a:lnTo>
                  <a:pt x="6553813" y="6856417"/>
                </a:lnTo>
                <a:cubicBezTo>
                  <a:pt x="6636844" y="6844080"/>
                  <a:pt x="6761651" y="6822931"/>
                  <a:pt x="6836849" y="6797865"/>
                </a:cubicBezTo>
                <a:cubicBezTo>
                  <a:pt x="6663059" y="6794522"/>
                  <a:pt x="5977924" y="6667523"/>
                  <a:pt x="5951187" y="6644126"/>
                </a:cubicBezTo>
                <a:cubicBezTo>
                  <a:pt x="5964556" y="6637442"/>
                  <a:pt x="5984611" y="6630759"/>
                  <a:pt x="6001320" y="6624073"/>
                </a:cubicBezTo>
                <a:cubicBezTo>
                  <a:pt x="5964556" y="6604022"/>
                  <a:pt x="5934477" y="6580627"/>
                  <a:pt x="5904397" y="6543863"/>
                </a:cubicBezTo>
                <a:cubicBezTo>
                  <a:pt x="5807476" y="6420205"/>
                  <a:pt x="5643712" y="6463653"/>
                  <a:pt x="5506684" y="6416862"/>
                </a:cubicBezTo>
                <a:cubicBezTo>
                  <a:pt x="5593580" y="6156177"/>
                  <a:pt x="5824187" y="6253098"/>
                  <a:pt x="6001320" y="6202967"/>
                </a:cubicBezTo>
                <a:cubicBezTo>
                  <a:pt x="5536764" y="6049228"/>
                  <a:pt x="5627001" y="5969017"/>
                  <a:pt x="5443186" y="5912202"/>
                </a:cubicBezTo>
                <a:cubicBezTo>
                  <a:pt x="5212579" y="5842017"/>
                  <a:pt x="5159104" y="5842017"/>
                  <a:pt x="5159104" y="5842017"/>
                </a:cubicBezTo>
                <a:cubicBezTo>
                  <a:pt x="5429816" y="5628122"/>
                  <a:pt x="5754003" y="5858729"/>
                  <a:pt x="6094899" y="5477726"/>
                </a:cubicBezTo>
                <a:cubicBezTo>
                  <a:pt x="5767371" y="5424253"/>
                  <a:pt x="4788128" y="5397515"/>
                  <a:pt x="4577576" y="5297251"/>
                </a:cubicBezTo>
                <a:cubicBezTo>
                  <a:pt x="4657786" y="5334014"/>
                  <a:pt x="4664471" y="5223724"/>
                  <a:pt x="4701234" y="5223724"/>
                </a:cubicBezTo>
                <a:cubicBezTo>
                  <a:pt x="5012051" y="5220383"/>
                  <a:pt x="5329552" y="5283884"/>
                  <a:pt x="5643712" y="5243777"/>
                </a:cubicBezTo>
                <a:cubicBezTo>
                  <a:pt x="5700528" y="5240436"/>
                  <a:pt x="5790766" y="5270513"/>
                  <a:pt x="5800793" y="5186961"/>
                </a:cubicBezTo>
                <a:cubicBezTo>
                  <a:pt x="5810818" y="5083355"/>
                  <a:pt x="5693843" y="5106750"/>
                  <a:pt x="5643712" y="5096724"/>
                </a:cubicBezTo>
                <a:cubicBezTo>
                  <a:pt x="5439842" y="5063302"/>
                  <a:pt x="5239316" y="5049935"/>
                  <a:pt x="5032104" y="5029881"/>
                </a:cubicBezTo>
                <a:cubicBezTo>
                  <a:pt x="4945209" y="5019854"/>
                  <a:pt x="4838261" y="5039907"/>
                  <a:pt x="4871682" y="4879485"/>
                </a:cubicBezTo>
                <a:cubicBezTo>
                  <a:pt x="4844944" y="4725749"/>
                  <a:pt x="4684523" y="4779222"/>
                  <a:pt x="4600971" y="4705695"/>
                </a:cubicBezTo>
                <a:cubicBezTo>
                  <a:pt x="4641075" y="4618800"/>
                  <a:pt x="4754708" y="4678959"/>
                  <a:pt x="4788128" y="4561984"/>
                </a:cubicBezTo>
                <a:cubicBezTo>
                  <a:pt x="4627707" y="4598747"/>
                  <a:pt x="4644418" y="4344747"/>
                  <a:pt x="4483995" y="4348088"/>
                </a:cubicBezTo>
                <a:lnTo>
                  <a:pt x="4460097" y="4316252"/>
                </a:lnTo>
                <a:lnTo>
                  <a:pt x="0" y="4316252"/>
                </a:lnTo>
                <a:lnTo>
                  <a:pt x="0" y="4197368"/>
                </a:lnTo>
                <a:lnTo>
                  <a:pt x="3728859" y="4197368"/>
                </a:lnTo>
                <a:close/>
              </a:path>
            </a:pathLst>
          </a:custGeom>
          <a:solidFill>
            <a:schemeClr val="bg2">
              <a:alpha val="50000"/>
            </a:schemeClr>
          </a:solidFill>
          <a:ln w="32707" cap="flat">
            <a:noFill/>
            <a:prstDash val="solid"/>
            <a:miter/>
          </a:ln>
        </p:spPr>
        <p:txBody>
          <a:bodyPr wrap="square" rtlCol="0" anchor="ctr">
            <a:noAutofit/>
          </a:bodyPr>
          <a:lstStyle/>
          <a:p>
            <a:endParaRPr lang="en-US">
              <a:solidFill>
                <a:schemeClr val="tx1"/>
              </a:solidFill>
            </a:endParaRPr>
          </a:p>
        </p:txBody>
      </p:sp>
      <p:sp>
        <p:nvSpPr>
          <p:cNvPr id="2" name="Title 1">
            <a:extLst>
              <a:ext uri="{FF2B5EF4-FFF2-40B4-BE49-F238E27FC236}">
                <a16:creationId xmlns:a16="http://schemas.microsoft.com/office/drawing/2014/main" id="{240F07FE-8043-1083-2DE3-C17A142A8C9F}"/>
              </a:ext>
            </a:extLst>
          </p:cNvPr>
          <p:cNvSpPr>
            <a:spLocks noGrp="1"/>
          </p:cNvSpPr>
          <p:nvPr>
            <p:ph type="title"/>
          </p:nvPr>
        </p:nvSpPr>
        <p:spPr>
          <a:xfrm>
            <a:off x="6343650" y="4181474"/>
            <a:ext cx="5505814" cy="1471335"/>
          </a:xfrm>
        </p:spPr>
        <p:txBody>
          <a:bodyPr vert="horz" lIns="91440" tIns="45720" rIns="91440" bIns="45720" rtlCol="0" anchor="b">
            <a:normAutofit/>
          </a:bodyPr>
          <a:lstStyle/>
          <a:p>
            <a:r>
              <a:rPr lang="en-US" dirty="0"/>
              <a:t>East Finchley Town Team – Who are we?</a:t>
            </a:r>
          </a:p>
        </p:txBody>
      </p:sp>
      <p:pic>
        <p:nvPicPr>
          <p:cNvPr id="5" name="Content Placeholder 4">
            <a:extLst>
              <a:ext uri="{FF2B5EF4-FFF2-40B4-BE49-F238E27FC236}">
                <a16:creationId xmlns:a16="http://schemas.microsoft.com/office/drawing/2014/main" id="{9C06E18D-7D9A-D4B2-1622-9A1C39F0A781}"/>
              </a:ext>
            </a:extLst>
          </p:cNvPr>
          <p:cNvPicPr>
            <a:picLocks noChangeAspect="1"/>
          </p:cNvPicPr>
          <p:nvPr/>
        </p:nvPicPr>
        <p:blipFill>
          <a:blip r:embed="rId2"/>
          <a:stretch>
            <a:fillRect/>
          </a:stretch>
        </p:blipFill>
        <p:spPr>
          <a:xfrm>
            <a:off x="502187" y="762884"/>
            <a:ext cx="2793747" cy="2793747"/>
          </a:xfrm>
          <a:prstGeom prst="rect">
            <a:avLst/>
          </a:prstGeom>
        </p:spPr>
      </p:pic>
      <p:pic>
        <p:nvPicPr>
          <p:cNvPr id="7" name="Content Placeholder 6" descr="A group of trees with a squirrel&#10;&#10;Description automatically generated">
            <a:extLst>
              <a:ext uri="{FF2B5EF4-FFF2-40B4-BE49-F238E27FC236}">
                <a16:creationId xmlns:a16="http://schemas.microsoft.com/office/drawing/2014/main" id="{FA7237D0-3737-CDC5-9FFE-0F93C23AD4A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237631" y="600819"/>
            <a:ext cx="2897872" cy="2897872"/>
          </a:xfrm>
          <a:prstGeom prst="rect">
            <a:avLst/>
          </a:prstGeom>
        </p:spPr>
      </p:pic>
      <p:pic>
        <p:nvPicPr>
          <p:cNvPr id="11" name="Picture 10">
            <a:extLst>
              <a:ext uri="{FF2B5EF4-FFF2-40B4-BE49-F238E27FC236}">
                <a16:creationId xmlns:a16="http://schemas.microsoft.com/office/drawing/2014/main" id="{FC6208AF-E042-E022-DA69-1ACB81125916}"/>
              </a:ext>
            </a:extLst>
          </p:cNvPr>
          <p:cNvPicPr>
            <a:picLocks noChangeAspect="1"/>
          </p:cNvPicPr>
          <p:nvPr/>
        </p:nvPicPr>
        <p:blipFill>
          <a:blip r:embed="rId4"/>
          <a:stretch>
            <a:fillRect/>
          </a:stretch>
        </p:blipFill>
        <p:spPr>
          <a:xfrm>
            <a:off x="8055085" y="998795"/>
            <a:ext cx="3504569" cy="1991582"/>
          </a:xfrm>
          <a:prstGeom prst="rect">
            <a:avLst/>
          </a:prstGeom>
        </p:spPr>
      </p:pic>
      <p:pic>
        <p:nvPicPr>
          <p:cNvPr id="9" name="Picture 8">
            <a:extLst>
              <a:ext uri="{FF2B5EF4-FFF2-40B4-BE49-F238E27FC236}">
                <a16:creationId xmlns:a16="http://schemas.microsoft.com/office/drawing/2014/main" id="{21BC0FA9-09F2-872C-6CAE-2C943937B048}"/>
              </a:ext>
            </a:extLst>
          </p:cNvPr>
          <p:cNvPicPr>
            <a:picLocks noChangeAspect="1"/>
          </p:cNvPicPr>
          <p:nvPr/>
        </p:nvPicPr>
        <p:blipFill>
          <a:blip r:embed="rId5"/>
          <a:stretch>
            <a:fillRect/>
          </a:stretch>
        </p:blipFill>
        <p:spPr>
          <a:xfrm>
            <a:off x="502187" y="4864647"/>
            <a:ext cx="3735444" cy="1245148"/>
          </a:xfrm>
          <a:prstGeom prst="rect">
            <a:avLst/>
          </a:prstGeom>
        </p:spPr>
      </p:pic>
    </p:spTree>
    <p:extLst>
      <p:ext uri="{BB962C8B-B14F-4D97-AF65-F5344CB8AC3E}">
        <p14:creationId xmlns:p14="http://schemas.microsoft.com/office/powerpoint/2010/main" val="3739180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22CA01-B849-E99B-04BC-6461853F6B31}"/>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200"/>
              <a:t>East Finchley Controlled Parking Zone Impact</a:t>
            </a:r>
          </a:p>
        </p:txBody>
      </p:sp>
      <p:sp>
        <p:nvSpPr>
          <p:cNvPr id="5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53D5275-DBA8-B9BE-2A9F-492E621B18C1}"/>
              </a:ext>
            </a:extLst>
          </p:cNvPr>
          <p:cNvSpPr>
            <a:spLocks noGrp="1"/>
          </p:cNvSpPr>
          <p:nvPr>
            <p:ph sz="half" idx="1"/>
          </p:nvPr>
        </p:nvSpPr>
        <p:spPr>
          <a:xfrm>
            <a:off x="640080" y="2872899"/>
            <a:ext cx="4243589" cy="3320668"/>
          </a:xfrm>
        </p:spPr>
        <p:txBody>
          <a:bodyPr vert="horz" lIns="91440" tIns="45720" rIns="91440" bIns="45720" rtlCol="0">
            <a:normAutofit/>
          </a:bodyPr>
          <a:lstStyle/>
          <a:p>
            <a:r>
              <a:rPr lang="en-US" sz="2200" dirty="0"/>
              <a:t>Residents</a:t>
            </a:r>
          </a:p>
          <a:p>
            <a:r>
              <a:rPr lang="en-US" sz="2200" dirty="0"/>
              <a:t>Traders and Business on High Road</a:t>
            </a:r>
          </a:p>
          <a:p>
            <a:r>
              <a:rPr lang="en-US" sz="2200" dirty="0"/>
              <a:t>Organisations e.g. Schools, youth Theatre, Community </a:t>
            </a:r>
            <a:r>
              <a:rPr lang="en-US" sz="2200" dirty="0" err="1"/>
              <a:t>Centres</a:t>
            </a:r>
            <a:r>
              <a:rPr lang="en-US" sz="2200" dirty="0"/>
              <a:t> etc.</a:t>
            </a:r>
          </a:p>
          <a:p>
            <a:r>
              <a:rPr lang="en-US" sz="2200" dirty="0"/>
              <a:t>Visitors to East Finchley</a:t>
            </a:r>
          </a:p>
        </p:txBody>
      </p:sp>
      <p:pic>
        <p:nvPicPr>
          <p:cNvPr id="35" name="Picture 34" descr="A street with cars and trees on the side&#10;&#10;Description automatically generated">
            <a:extLst>
              <a:ext uri="{FF2B5EF4-FFF2-40B4-BE49-F238E27FC236}">
                <a16:creationId xmlns:a16="http://schemas.microsoft.com/office/drawing/2014/main" id="{5F347C7D-FDA7-1EF8-C756-9DB90F88CBDC}"/>
              </a:ext>
            </a:extLst>
          </p:cNvPr>
          <p:cNvPicPr>
            <a:picLocks noChangeAspect="1"/>
          </p:cNvPicPr>
          <p:nvPr/>
        </p:nvPicPr>
        <p:blipFill rotWithShape="1">
          <a:blip r:embed="rId2">
            <a:extLst>
              <a:ext uri="{28A0092B-C50C-407E-A947-70E740481C1C}">
                <a14:useLocalDpi xmlns:a14="http://schemas.microsoft.com/office/drawing/2010/main" val="0"/>
              </a:ext>
            </a:extLst>
          </a:blip>
          <a:srcRect l="4842" r="16673"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782396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A0EBC90-2B99-9B17-8FD6-D64DA965A6CA}"/>
              </a:ext>
            </a:extLst>
          </p:cNvPr>
          <p:cNvSpPr txBox="1"/>
          <p:nvPr/>
        </p:nvSpPr>
        <p:spPr>
          <a:xfrm>
            <a:off x="640080" y="2872899"/>
            <a:ext cx="4243589" cy="3320668"/>
          </a:xfrm>
          <a:prstGeom prst="rect">
            <a:avLst/>
          </a:prstGeom>
        </p:spPr>
        <p:txBody>
          <a:bodyPr vert="horz" lIns="91440" tIns="45720" rIns="91440" bIns="45720" rtlCol="0">
            <a:normAutofit/>
          </a:bodyPr>
          <a:lstStyle/>
          <a:p>
            <a:pPr>
              <a:lnSpc>
                <a:spcPct val="90000"/>
              </a:lnSpc>
              <a:spcAft>
                <a:spcPts val="600"/>
              </a:spcAft>
            </a:pPr>
            <a:endParaRPr lang="en-US" sz="2200" dirty="0"/>
          </a:p>
          <a:p>
            <a:pPr marL="342900" indent="-342900">
              <a:lnSpc>
                <a:spcPct val="90000"/>
              </a:lnSpc>
              <a:spcAft>
                <a:spcPts val="600"/>
              </a:spcAft>
              <a:buFont typeface="Arial" panose="020B0604020202020204" pitchFamily="34" charset="0"/>
              <a:buChar char="•"/>
            </a:pPr>
            <a:r>
              <a:rPr lang="en-US" sz="2200" dirty="0"/>
              <a:t>East Finchley (M): Monday to Friday  2 – 3pm</a:t>
            </a:r>
          </a:p>
          <a:p>
            <a:pPr>
              <a:lnSpc>
                <a:spcPct val="90000"/>
              </a:lnSpc>
              <a:spcAft>
                <a:spcPts val="600"/>
              </a:spcAft>
            </a:pPr>
            <a:endParaRPr lang="en-US" sz="2200" dirty="0"/>
          </a:p>
          <a:p>
            <a:pPr marL="342900" indent="-342900">
              <a:lnSpc>
                <a:spcPct val="90000"/>
              </a:lnSpc>
              <a:spcAft>
                <a:spcPts val="600"/>
              </a:spcAft>
              <a:buFont typeface="Arial" panose="020B0604020202020204" pitchFamily="34" charset="0"/>
              <a:buChar char="•"/>
            </a:pPr>
            <a:r>
              <a:rPr lang="en-US" sz="2200" dirty="0"/>
              <a:t>Leslie Road/Leopold Road (LL) Monday to Friday 2 – 3pm</a:t>
            </a:r>
          </a:p>
          <a:p>
            <a:pPr>
              <a:lnSpc>
                <a:spcPct val="90000"/>
              </a:lnSpc>
              <a:spcAft>
                <a:spcPts val="600"/>
              </a:spcAft>
            </a:pPr>
            <a:endParaRPr lang="en-US" sz="2200" dirty="0"/>
          </a:p>
          <a:p>
            <a:pPr marL="342900" indent="-342900">
              <a:lnSpc>
                <a:spcPct val="90000"/>
              </a:lnSpc>
              <a:spcAft>
                <a:spcPts val="600"/>
              </a:spcAft>
              <a:buFont typeface="Arial" panose="020B0604020202020204" pitchFamily="34" charset="0"/>
              <a:buChar char="•"/>
            </a:pPr>
            <a:r>
              <a:rPr lang="en-US" sz="2200" dirty="0"/>
              <a:t>East Finchley M1: Monday to Saturday  10am – 6.30pm</a:t>
            </a:r>
          </a:p>
          <a:p>
            <a:pPr>
              <a:lnSpc>
                <a:spcPct val="90000"/>
              </a:lnSpc>
              <a:spcAft>
                <a:spcPts val="600"/>
              </a:spcAft>
            </a:pPr>
            <a:endParaRPr lang="en-US" sz="2200" dirty="0"/>
          </a:p>
        </p:txBody>
      </p:sp>
      <p:pic>
        <p:nvPicPr>
          <p:cNvPr id="3" name="Picture 2" descr="A map of a city&#10;&#10;Description automatically generated">
            <a:extLst>
              <a:ext uri="{FF2B5EF4-FFF2-40B4-BE49-F238E27FC236}">
                <a16:creationId xmlns:a16="http://schemas.microsoft.com/office/drawing/2014/main" id="{51166756-EE68-8631-B456-53DB11D2667A}"/>
              </a:ext>
            </a:extLst>
          </p:cNvPr>
          <p:cNvPicPr>
            <a:picLocks noChangeAspect="1"/>
          </p:cNvPicPr>
          <p:nvPr/>
        </p:nvPicPr>
        <p:blipFill rotWithShape="1">
          <a:blip r:embed="rId2">
            <a:extLst>
              <a:ext uri="{28A0092B-C50C-407E-A947-70E740481C1C}">
                <a14:useLocalDpi xmlns:a14="http://schemas.microsoft.com/office/drawing/2010/main" val="0"/>
              </a:ext>
            </a:extLst>
          </a:blip>
          <a:srcRect t="9834" r="2" b="1963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TextBox 3">
            <a:extLst>
              <a:ext uri="{FF2B5EF4-FFF2-40B4-BE49-F238E27FC236}">
                <a16:creationId xmlns:a16="http://schemas.microsoft.com/office/drawing/2014/main" id="{CAD122E6-FCD4-5B6D-4EBA-A70DB3710039}"/>
              </a:ext>
            </a:extLst>
          </p:cNvPr>
          <p:cNvSpPr txBox="1"/>
          <p:nvPr/>
        </p:nvSpPr>
        <p:spPr>
          <a:xfrm>
            <a:off x="640080" y="722376"/>
            <a:ext cx="6048451" cy="769441"/>
          </a:xfrm>
          <a:prstGeom prst="rect">
            <a:avLst/>
          </a:prstGeom>
          <a:noFill/>
        </p:spPr>
        <p:txBody>
          <a:bodyPr wrap="none" rtlCol="0">
            <a:spAutoFit/>
          </a:bodyPr>
          <a:lstStyle/>
          <a:p>
            <a:r>
              <a:rPr lang="en-GB" sz="4400"/>
              <a:t>Current CPZ restrictions</a:t>
            </a:r>
            <a:endParaRPr lang="en-GB" sz="4400" dirty="0"/>
          </a:p>
        </p:txBody>
      </p:sp>
    </p:spTree>
    <p:extLst>
      <p:ext uri="{BB962C8B-B14F-4D97-AF65-F5344CB8AC3E}">
        <p14:creationId xmlns:p14="http://schemas.microsoft.com/office/powerpoint/2010/main" val="2992577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52F4E8D-C9C9-FB75-6E34-A67314B39E01}"/>
              </a:ext>
            </a:extLst>
          </p:cNvPr>
          <p:cNvSpPr txBox="1"/>
          <p:nvPr/>
        </p:nvSpPr>
        <p:spPr>
          <a:xfrm>
            <a:off x="838200" y="1929384"/>
            <a:ext cx="10515600" cy="4251960"/>
          </a:xfrm>
          <a:prstGeom prst="rect">
            <a:avLst/>
          </a:prstGeom>
        </p:spPr>
        <p:txBody>
          <a:bodyPr vert="horz" lIns="91440" tIns="45720" rIns="91440" bIns="45720" rtlCol="0">
            <a:normAutofit fontScale="92500"/>
          </a:bodyPr>
          <a:lstStyle/>
          <a:p>
            <a:pPr>
              <a:lnSpc>
                <a:spcPct val="90000"/>
              </a:lnSpc>
              <a:spcAft>
                <a:spcPts val="600"/>
              </a:spcAft>
            </a:pPr>
            <a:r>
              <a:rPr lang="en-US" sz="1900" dirty="0"/>
              <a:t>According to the Council report:</a:t>
            </a:r>
          </a:p>
          <a:p>
            <a:pPr>
              <a:lnSpc>
                <a:spcPct val="90000"/>
              </a:lnSpc>
              <a:spcAft>
                <a:spcPts val="600"/>
              </a:spcAft>
            </a:pPr>
            <a:endParaRPr lang="en-US" sz="1900" dirty="0"/>
          </a:p>
          <a:p>
            <a:pPr>
              <a:lnSpc>
                <a:spcPct val="90000"/>
              </a:lnSpc>
              <a:spcAft>
                <a:spcPts val="600"/>
              </a:spcAft>
            </a:pPr>
            <a:r>
              <a:rPr lang="en-US" sz="1900" dirty="0"/>
              <a:t>“These issues are specific to your area:</a:t>
            </a:r>
          </a:p>
          <a:p>
            <a:pPr indent="-228600">
              <a:lnSpc>
                <a:spcPct val="90000"/>
              </a:lnSpc>
              <a:spcAft>
                <a:spcPts val="600"/>
              </a:spcAft>
              <a:buFont typeface="Arial" panose="020B0604020202020204" pitchFamily="34" charset="0"/>
              <a:buChar char="•"/>
            </a:pPr>
            <a:endParaRPr lang="en-US" sz="1900" dirty="0"/>
          </a:p>
          <a:p>
            <a:pPr indent="-228600">
              <a:lnSpc>
                <a:spcPct val="90000"/>
              </a:lnSpc>
              <a:spcAft>
                <a:spcPts val="600"/>
              </a:spcAft>
              <a:buFont typeface="Arial" panose="020B0604020202020204" pitchFamily="34" charset="0"/>
              <a:buChar char="•"/>
            </a:pPr>
            <a:r>
              <a:rPr lang="en-US" sz="1900" dirty="0"/>
              <a:t>    Commuter parking and access problems on the Thomas More estate, particularly during weekends</a:t>
            </a:r>
          </a:p>
          <a:p>
            <a:pPr indent="-228600">
              <a:lnSpc>
                <a:spcPct val="90000"/>
              </a:lnSpc>
              <a:spcAft>
                <a:spcPts val="600"/>
              </a:spcAft>
              <a:buFont typeface="Arial" panose="020B0604020202020204" pitchFamily="34" charset="0"/>
              <a:buChar char="•"/>
            </a:pPr>
            <a:r>
              <a:rPr lang="en-US" sz="1900" dirty="0"/>
              <a:t>    Parking issues in King Street, Church Lane, </a:t>
            </a:r>
            <a:r>
              <a:rPr lang="en-US" sz="1900" dirty="0" err="1"/>
              <a:t>Elmfield</a:t>
            </a:r>
            <a:r>
              <a:rPr lang="en-US" sz="1900" dirty="0"/>
              <a:t> Road, Long Lane and Creighton Avenue</a:t>
            </a:r>
          </a:p>
          <a:p>
            <a:pPr indent="-228600">
              <a:lnSpc>
                <a:spcPct val="90000"/>
              </a:lnSpc>
              <a:spcAft>
                <a:spcPts val="600"/>
              </a:spcAft>
              <a:buFont typeface="Arial" panose="020B0604020202020204" pitchFamily="34" charset="0"/>
              <a:buChar char="•"/>
            </a:pPr>
            <a:r>
              <a:rPr lang="en-US" sz="1900" dirty="0"/>
              <a:t>    A petition received from residents of Chandos Road requesting CPZ controls</a:t>
            </a:r>
          </a:p>
          <a:p>
            <a:pPr indent="-228600">
              <a:lnSpc>
                <a:spcPct val="90000"/>
              </a:lnSpc>
              <a:spcAft>
                <a:spcPts val="600"/>
              </a:spcAft>
              <a:buFont typeface="Arial" panose="020B0604020202020204" pitchFamily="34" charset="0"/>
              <a:buChar char="•"/>
            </a:pPr>
            <a:r>
              <a:rPr lang="en-US" sz="1900" dirty="0"/>
              <a:t>    Request for parking short term parking for people visiting shops and local businesses</a:t>
            </a:r>
          </a:p>
          <a:p>
            <a:pPr indent="-228600">
              <a:lnSpc>
                <a:spcPct val="90000"/>
              </a:lnSpc>
              <a:spcAft>
                <a:spcPts val="600"/>
              </a:spcAft>
              <a:buFont typeface="Arial" panose="020B0604020202020204" pitchFamily="34" charset="0"/>
              <a:buChar char="•"/>
            </a:pPr>
            <a:r>
              <a:rPr lang="en-US" sz="1900" dirty="0"/>
              <a:t>    Loading facilities requested to support the operations of local businesses</a:t>
            </a:r>
          </a:p>
          <a:p>
            <a:pPr indent="-228600">
              <a:lnSpc>
                <a:spcPct val="90000"/>
              </a:lnSpc>
              <a:spcAft>
                <a:spcPts val="600"/>
              </a:spcAft>
              <a:buFont typeface="Arial" panose="020B0604020202020204" pitchFamily="34" charset="0"/>
              <a:buChar char="•"/>
            </a:pPr>
            <a:r>
              <a:rPr lang="en-US" sz="1900" dirty="0"/>
              <a:t>    Displaced parking from the recently introduced or amended CPZs</a:t>
            </a:r>
          </a:p>
          <a:p>
            <a:pPr indent="-228600">
              <a:lnSpc>
                <a:spcPct val="90000"/>
              </a:lnSpc>
              <a:spcAft>
                <a:spcPts val="600"/>
              </a:spcAft>
              <a:buFont typeface="Arial" panose="020B0604020202020204" pitchFamily="34" charset="0"/>
              <a:buChar char="•"/>
            </a:pPr>
            <a:r>
              <a:rPr lang="en-US" sz="1900" dirty="0"/>
              <a:t>    Motorists parking at junctions causing safety issues for road users”</a:t>
            </a:r>
          </a:p>
          <a:p>
            <a:pPr>
              <a:lnSpc>
                <a:spcPct val="90000"/>
              </a:lnSpc>
              <a:spcAft>
                <a:spcPts val="600"/>
              </a:spcAft>
            </a:pPr>
            <a:endParaRPr lang="en-US" sz="1900" dirty="0">
              <a:hlinkClick r:id="rId2"/>
            </a:endParaRPr>
          </a:p>
          <a:p>
            <a:pPr>
              <a:lnSpc>
                <a:spcPct val="90000"/>
              </a:lnSpc>
              <a:spcAft>
                <a:spcPts val="600"/>
              </a:spcAft>
            </a:pPr>
            <a:r>
              <a:rPr lang="en-US" sz="1900" dirty="0">
                <a:hlinkClick r:id="rId2"/>
              </a:rPr>
              <a:t>https://pclengagement-hub.co.uk/en-GB/projects/eastfinchleyparking</a:t>
            </a:r>
            <a:r>
              <a:rPr lang="en-US" sz="1900" dirty="0"/>
              <a:t> </a:t>
            </a:r>
          </a:p>
        </p:txBody>
      </p:sp>
      <p:sp>
        <p:nvSpPr>
          <p:cNvPr id="2" name="TextBox 1">
            <a:extLst>
              <a:ext uri="{FF2B5EF4-FFF2-40B4-BE49-F238E27FC236}">
                <a16:creationId xmlns:a16="http://schemas.microsoft.com/office/drawing/2014/main" id="{E9FAE635-E7BB-16A4-ED18-87BA0754AB1A}"/>
              </a:ext>
            </a:extLst>
          </p:cNvPr>
          <p:cNvSpPr txBox="1"/>
          <p:nvPr/>
        </p:nvSpPr>
        <p:spPr>
          <a:xfrm>
            <a:off x="740664" y="615996"/>
            <a:ext cx="8219430" cy="769441"/>
          </a:xfrm>
          <a:prstGeom prst="rect">
            <a:avLst/>
          </a:prstGeom>
          <a:noFill/>
        </p:spPr>
        <p:txBody>
          <a:bodyPr wrap="none" rtlCol="0">
            <a:spAutoFit/>
          </a:bodyPr>
          <a:lstStyle/>
          <a:p>
            <a:r>
              <a:rPr lang="en-US" sz="4400" dirty="0"/>
              <a:t>Why was the new CPZ proposed?</a:t>
            </a:r>
            <a:endParaRPr lang="en-GB" sz="4400" dirty="0"/>
          </a:p>
        </p:txBody>
      </p:sp>
    </p:spTree>
    <p:extLst>
      <p:ext uri="{BB962C8B-B14F-4D97-AF65-F5344CB8AC3E}">
        <p14:creationId xmlns:p14="http://schemas.microsoft.com/office/powerpoint/2010/main" val="2525597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DAFD7-21D4-5723-529F-C0D6AA40DB37}"/>
              </a:ext>
            </a:extLst>
          </p:cNvPr>
          <p:cNvSpPr>
            <a:spLocks noGrp="1"/>
          </p:cNvSpPr>
          <p:nvPr>
            <p:ph type="title"/>
          </p:nvPr>
        </p:nvSpPr>
        <p:spPr/>
        <p:txBody>
          <a:bodyPr/>
          <a:lstStyle/>
          <a:p>
            <a:r>
              <a:rPr lang="en-US" dirty="0"/>
              <a:t>Timeline</a:t>
            </a:r>
            <a:endParaRPr lang="en-GB" dirty="0"/>
          </a:p>
        </p:txBody>
      </p:sp>
      <p:sp>
        <p:nvSpPr>
          <p:cNvPr id="3" name="Content Placeholder 2">
            <a:extLst>
              <a:ext uri="{FF2B5EF4-FFF2-40B4-BE49-F238E27FC236}">
                <a16:creationId xmlns:a16="http://schemas.microsoft.com/office/drawing/2014/main" id="{E7370238-A562-7939-7057-F59AF57B228B}"/>
              </a:ext>
            </a:extLst>
          </p:cNvPr>
          <p:cNvSpPr>
            <a:spLocks noGrp="1"/>
          </p:cNvSpPr>
          <p:nvPr>
            <p:ph idx="1"/>
          </p:nvPr>
        </p:nvSpPr>
        <p:spPr/>
        <p:txBody>
          <a:bodyPr/>
          <a:lstStyle/>
          <a:p>
            <a:pPr marL="0" indent="0">
              <a:buNone/>
            </a:pPr>
            <a:r>
              <a:rPr lang="en-US" dirty="0">
                <a:solidFill>
                  <a:srgbClr val="FF0000"/>
                </a:solidFill>
              </a:rPr>
              <a:t>Engagement results</a:t>
            </a:r>
          </a:p>
          <a:p>
            <a:pPr marL="0" indent="0">
              <a:buNone/>
            </a:pPr>
            <a:r>
              <a:rPr lang="en-US" dirty="0"/>
              <a:t>22% wanted controls</a:t>
            </a:r>
          </a:p>
          <a:p>
            <a:pPr marL="0" indent="0">
              <a:buNone/>
            </a:pPr>
            <a:r>
              <a:rPr lang="en-US" dirty="0"/>
              <a:t>71% didn’t</a:t>
            </a:r>
          </a:p>
          <a:p>
            <a:pPr marL="0" indent="0">
              <a:buNone/>
            </a:pPr>
            <a:r>
              <a:rPr lang="en-US" dirty="0"/>
              <a:t>7% unsure</a:t>
            </a:r>
          </a:p>
          <a:p>
            <a:pPr marL="0" indent="0">
              <a:buNone/>
            </a:pPr>
            <a:r>
              <a:rPr lang="en-US" dirty="0">
                <a:solidFill>
                  <a:srgbClr val="FF0000"/>
                </a:solidFill>
              </a:rPr>
              <a:t>But …</a:t>
            </a:r>
          </a:p>
          <a:p>
            <a:pPr marL="0" indent="0">
              <a:buNone/>
            </a:pPr>
            <a:r>
              <a:rPr lang="en-US" dirty="0"/>
              <a:t>Of those who didn’t want controls 29% experienced issues </a:t>
            </a:r>
            <a:r>
              <a:rPr lang="en-US" i="1" dirty="0"/>
              <a:t>“and it was felt … would benefit from parking controls.”</a:t>
            </a:r>
            <a:endParaRPr lang="en-GB" i="1" dirty="0"/>
          </a:p>
        </p:txBody>
      </p:sp>
      <p:sp>
        <p:nvSpPr>
          <p:cNvPr id="4" name="Text Placeholder 3">
            <a:extLst>
              <a:ext uri="{FF2B5EF4-FFF2-40B4-BE49-F238E27FC236}">
                <a16:creationId xmlns:a16="http://schemas.microsoft.com/office/drawing/2014/main" id="{9BF6A7E9-7AC1-EA91-C8D6-59BDE708D59B}"/>
              </a:ext>
            </a:extLst>
          </p:cNvPr>
          <p:cNvSpPr>
            <a:spLocks noGrp="1"/>
          </p:cNvSpPr>
          <p:nvPr>
            <p:ph type="body" sz="half" idx="2"/>
          </p:nvPr>
        </p:nvSpPr>
        <p:spPr/>
        <p:txBody>
          <a:bodyPr/>
          <a:lstStyle/>
          <a:p>
            <a:r>
              <a:rPr lang="en-US" b="1" dirty="0">
                <a:solidFill>
                  <a:srgbClr val="FF0000"/>
                </a:solidFill>
              </a:rPr>
              <a:t>January 2021 </a:t>
            </a:r>
            <a:r>
              <a:rPr lang="en-US" dirty="0"/>
              <a:t>– Barnet Council Environment Committee agree borough wide </a:t>
            </a:r>
            <a:r>
              <a:rPr lang="en-US" dirty="0" err="1"/>
              <a:t>programme</a:t>
            </a:r>
            <a:r>
              <a:rPr lang="en-US" dirty="0"/>
              <a:t> of parking controls – </a:t>
            </a:r>
            <a:r>
              <a:rPr lang="en-US" i="1" dirty="0"/>
              <a:t>“to review and address a backlog of requests for parking controls…”</a:t>
            </a:r>
          </a:p>
          <a:p>
            <a:r>
              <a:rPr lang="en-US" b="1" dirty="0">
                <a:solidFill>
                  <a:srgbClr val="FF0000"/>
                </a:solidFill>
              </a:rPr>
              <a:t>1</a:t>
            </a:r>
            <a:r>
              <a:rPr lang="en-US" b="1" baseline="30000" dirty="0">
                <a:solidFill>
                  <a:srgbClr val="FF0000"/>
                </a:solidFill>
              </a:rPr>
              <a:t>st</a:t>
            </a:r>
            <a:r>
              <a:rPr lang="en-US" b="1" dirty="0">
                <a:solidFill>
                  <a:srgbClr val="FF0000"/>
                </a:solidFill>
              </a:rPr>
              <a:t> December 2021 – 12</a:t>
            </a:r>
            <a:r>
              <a:rPr lang="en-US" b="1" baseline="30000" dirty="0">
                <a:solidFill>
                  <a:srgbClr val="FF0000"/>
                </a:solidFill>
              </a:rPr>
              <a:t>th</a:t>
            </a:r>
            <a:r>
              <a:rPr lang="en-US" b="1" dirty="0">
                <a:solidFill>
                  <a:srgbClr val="FF0000"/>
                </a:solidFill>
              </a:rPr>
              <a:t> January  2022 </a:t>
            </a:r>
            <a:r>
              <a:rPr lang="en-US" b="1" dirty="0"/>
              <a:t> “</a:t>
            </a:r>
            <a:r>
              <a:rPr lang="en-US" dirty="0"/>
              <a:t>Informal engagement” 3000 properties leafleted across East Finchley.</a:t>
            </a:r>
          </a:p>
          <a:p>
            <a:r>
              <a:rPr lang="en-US" dirty="0"/>
              <a:t>1771 visitors viewed engagement website</a:t>
            </a:r>
          </a:p>
          <a:p>
            <a:r>
              <a:rPr lang="en-US" dirty="0"/>
              <a:t>30 email enquiries</a:t>
            </a:r>
          </a:p>
          <a:p>
            <a:r>
              <a:rPr lang="en-US" dirty="0"/>
              <a:t>434 unique responses – 376 from addresses on Council owned roads = 14% response rate.</a:t>
            </a:r>
            <a:endParaRPr lang="en-GB" dirty="0"/>
          </a:p>
        </p:txBody>
      </p:sp>
      <p:sp>
        <p:nvSpPr>
          <p:cNvPr id="6" name="TextBox 5">
            <a:extLst>
              <a:ext uri="{FF2B5EF4-FFF2-40B4-BE49-F238E27FC236}">
                <a16:creationId xmlns:a16="http://schemas.microsoft.com/office/drawing/2014/main" id="{E121BB94-9576-4565-F14E-BEAD21AF5257}"/>
              </a:ext>
            </a:extLst>
          </p:cNvPr>
          <p:cNvSpPr txBox="1"/>
          <p:nvPr/>
        </p:nvSpPr>
        <p:spPr>
          <a:xfrm flipH="1">
            <a:off x="836612" y="438912"/>
            <a:ext cx="3643948" cy="707886"/>
          </a:xfrm>
          <a:prstGeom prst="rect">
            <a:avLst/>
          </a:prstGeom>
          <a:noFill/>
        </p:spPr>
        <p:txBody>
          <a:bodyPr wrap="square" rtlCol="0">
            <a:spAutoFit/>
          </a:bodyPr>
          <a:lstStyle/>
          <a:p>
            <a:r>
              <a:rPr lang="en-US" sz="4000" dirty="0"/>
              <a:t>Consultation</a:t>
            </a:r>
            <a:endParaRPr lang="en-GB" sz="4000" dirty="0"/>
          </a:p>
        </p:txBody>
      </p:sp>
    </p:spTree>
    <p:extLst>
      <p:ext uri="{BB962C8B-B14F-4D97-AF65-F5344CB8AC3E}">
        <p14:creationId xmlns:p14="http://schemas.microsoft.com/office/powerpoint/2010/main" val="4136866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B7061A-10B4-DDA4-2759-C8D9B4EC620B}"/>
              </a:ext>
            </a:extLst>
          </p:cNvPr>
          <p:cNvSpPr>
            <a:spLocks noGrp="1"/>
          </p:cNvSpPr>
          <p:nvPr>
            <p:ph type="title"/>
          </p:nvPr>
        </p:nvSpPr>
        <p:spPr>
          <a:xfrm>
            <a:off x="890338" y="621793"/>
            <a:ext cx="4556050" cy="4998904"/>
          </a:xfrm>
        </p:spPr>
        <p:txBody>
          <a:bodyPr vert="horz" lIns="91440" tIns="45720" rIns="91440" bIns="45720" rtlCol="0" anchor="b">
            <a:normAutofit fontScale="90000"/>
          </a:bodyPr>
          <a:lstStyle/>
          <a:p>
            <a:r>
              <a:rPr lang="en-US" sz="4000" dirty="0"/>
              <a:t>Important Information - East Finchley (EF) CPZ</a:t>
            </a:r>
            <a:br>
              <a:rPr lang="en-US" sz="2700" dirty="0"/>
            </a:br>
            <a:br>
              <a:rPr lang="en-US" sz="2700" dirty="0"/>
            </a:br>
            <a:r>
              <a:rPr lang="en-US" sz="2700" dirty="0"/>
              <a:t>“Please note that the implementation of the experimental zone (EF) CPZ has been paused. Residents will be advised of the date that permit sales open in advance of the rescheduled implementation date.”</a:t>
            </a:r>
            <a:br>
              <a:rPr lang="en-US" sz="2700" dirty="0"/>
            </a:br>
            <a:br>
              <a:rPr lang="en-US" sz="2700" dirty="0"/>
            </a:br>
            <a:br>
              <a:rPr lang="en-US" sz="2700" dirty="0"/>
            </a:br>
            <a:endParaRPr lang="en-US" sz="5400" dirty="0"/>
          </a:p>
        </p:txBody>
      </p:sp>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tree next to a building&#10;&#10;Description automatically generated">
            <a:extLst>
              <a:ext uri="{FF2B5EF4-FFF2-40B4-BE49-F238E27FC236}">
                <a16:creationId xmlns:a16="http://schemas.microsoft.com/office/drawing/2014/main" id="{A6C98226-6981-783C-A351-5C14DC569C67}"/>
              </a:ext>
            </a:extLst>
          </p:cNvPr>
          <p:cNvPicPr>
            <a:picLocks noChangeAspect="1"/>
          </p:cNvPicPr>
          <p:nvPr/>
        </p:nvPicPr>
        <p:blipFill rotWithShape="1">
          <a:blip r:embed="rId2">
            <a:extLst>
              <a:ext uri="{28A0092B-C50C-407E-A947-70E740481C1C}">
                <a14:useLocalDpi xmlns:a14="http://schemas.microsoft.com/office/drawing/2010/main" val="0"/>
              </a:ext>
            </a:extLst>
          </a:blip>
          <a:srcRect t="5063" b="25397"/>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426483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CBE1BA-EDF8-542C-477F-28B5FB6408ED}"/>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kern="1200">
                <a:solidFill>
                  <a:srgbClr val="FFFFFF"/>
                </a:solidFill>
                <a:latin typeface="+mj-lt"/>
                <a:ea typeface="+mj-ea"/>
                <a:cs typeface="+mj-cs"/>
              </a:rPr>
              <a:t>What do we want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id="{18B8DEFE-E198-8905-23E5-F33AB5E8F17F}"/>
              </a:ext>
            </a:extLst>
          </p:cNvPr>
          <p:cNvSpPr txBox="1"/>
          <p:nvPr/>
        </p:nvSpPr>
        <p:spPr>
          <a:xfrm>
            <a:off x="4424218" y="1514763"/>
            <a:ext cx="6929581" cy="4662199"/>
          </a:xfrm>
          <a:prstGeom prst="rect">
            <a:avLst/>
          </a:prstGeom>
        </p:spPr>
        <p:txBody>
          <a:bodyPr vert="horz" lIns="91440" tIns="45720" rIns="91440" bIns="45720" rtlCol="0" anchor="ctr">
            <a:normAutofit fontScale="92500" lnSpcReduction="20000"/>
          </a:bodyPr>
          <a:lstStyle/>
          <a:p>
            <a:pPr marL="342900" indent="-228600">
              <a:lnSpc>
                <a:spcPct val="90000"/>
              </a:lnSpc>
              <a:spcAft>
                <a:spcPts val="600"/>
              </a:spcAft>
              <a:buFont typeface="Arial" panose="020B0604020202020204" pitchFamily="34" charset="0"/>
              <a:buChar char="•"/>
            </a:pPr>
            <a:r>
              <a:rPr lang="en-US" sz="2400" dirty="0"/>
              <a:t>If there is a need for more East Finchley CPZs full and proper consultation </a:t>
            </a:r>
          </a:p>
          <a:p>
            <a:pPr marL="342900" indent="-228600">
              <a:lnSpc>
                <a:spcPct val="90000"/>
              </a:lnSpc>
              <a:spcAft>
                <a:spcPts val="600"/>
              </a:spcAft>
              <a:buFont typeface="Arial" panose="020B0604020202020204" pitchFamily="34" charset="0"/>
              <a:buChar char="•"/>
            </a:pPr>
            <a:endParaRPr lang="en-US" sz="2400" dirty="0"/>
          </a:p>
          <a:p>
            <a:pPr marL="342900" indent="-228600">
              <a:lnSpc>
                <a:spcPct val="90000"/>
              </a:lnSpc>
              <a:spcAft>
                <a:spcPts val="600"/>
              </a:spcAft>
              <a:buFont typeface="Arial" panose="020B0604020202020204" pitchFamily="34" charset="0"/>
              <a:buChar char="•"/>
            </a:pPr>
            <a:r>
              <a:rPr lang="en-US" sz="2400" dirty="0"/>
              <a:t>Work co-operatively with local community on any future CPZ consultations and proposals</a:t>
            </a:r>
          </a:p>
          <a:p>
            <a:pPr marL="342900" indent="-228600">
              <a:lnSpc>
                <a:spcPct val="90000"/>
              </a:lnSpc>
              <a:spcAft>
                <a:spcPts val="600"/>
              </a:spcAft>
              <a:buFont typeface="Arial" panose="020B0604020202020204" pitchFamily="34" charset="0"/>
              <a:buChar char="•"/>
            </a:pPr>
            <a:endParaRPr lang="en-US" sz="2400" dirty="0"/>
          </a:p>
          <a:p>
            <a:pPr marL="342900" indent="-228600">
              <a:lnSpc>
                <a:spcPct val="90000"/>
              </a:lnSpc>
              <a:spcAft>
                <a:spcPts val="600"/>
              </a:spcAft>
              <a:buFont typeface="Arial" panose="020B0604020202020204" pitchFamily="34" charset="0"/>
              <a:buChar char="•"/>
            </a:pPr>
            <a:r>
              <a:rPr lang="en-US" sz="2400" dirty="0"/>
              <a:t>Use existing community networks </a:t>
            </a:r>
            <a:r>
              <a:rPr lang="en-US" sz="2400" dirty="0" err="1"/>
              <a:t>e.g</a:t>
            </a:r>
            <a:r>
              <a:rPr lang="en-US" sz="2400" dirty="0"/>
              <a:t> Archer Newspaper and local social media in addition to normal council approaches to consultation</a:t>
            </a:r>
          </a:p>
          <a:p>
            <a:pPr marL="342900" indent="-228600">
              <a:lnSpc>
                <a:spcPct val="90000"/>
              </a:lnSpc>
              <a:spcAft>
                <a:spcPts val="600"/>
              </a:spcAft>
              <a:buFont typeface="Arial" panose="020B0604020202020204" pitchFamily="34" charset="0"/>
              <a:buChar char="•"/>
            </a:pPr>
            <a:endParaRPr lang="en-US" sz="2400" dirty="0"/>
          </a:p>
          <a:p>
            <a:pPr marL="342900" indent="-228600">
              <a:lnSpc>
                <a:spcPct val="90000"/>
              </a:lnSpc>
              <a:spcAft>
                <a:spcPts val="600"/>
              </a:spcAft>
              <a:buFont typeface="Arial" panose="020B0604020202020204" pitchFamily="34" charset="0"/>
              <a:buChar char="•"/>
            </a:pPr>
            <a:r>
              <a:rPr lang="en-US" sz="2400" dirty="0"/>
              <a:t>Full impact of any CPZ on traders, businesses, community organisations and schools  to be assessed</a:t>
            </a:r>
          </a:p>
          <a:p>
            <a:pPr marL="342900" indent="-228600">
              <a:lnSpc>
                <a:spcPct val="90000"/>
              </a:lnSpc>
              <a:spcAft>
                <a:spcPts val="600"/>
              </a:spcAft>
              <a:buFont typeface="Arial" panose="020B0604020202020204" pitchFamily="34" charset="0"/>
              <a:buChar char="•"/>
            </a:pPr>
            <a:endParaRPr lang="en-US" sz="2400" dirty="0"/>
          </a:p>
          <a:p>
            <a:pPr marL="342900" indent="-228600">
              <a:lnSpc>
                <a:spcPct val="90000"/>
              </a:lnSpc>
              <a:spcAft>
                <a:spcPts val="600"/>
              </a:spcAft>
              <a:buFont typeface="Arial" panose="020B0604020202020204" pitchFamily="34" charset="0"/>
              <a:buChar char="•"/>
            </a:pPr>
            <a:r>
              <a:rPr lang="en-US" sz="2400" dirty="0"/>
              <a:t>No increase in operating hours of existing East Finchley CPZs immediately adjacent to High Road</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17325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170C6E-F96C-759F-892B-F14C313173AF}"/>
              </a:ext>
            </a:extLst>
          </p:cNvPr>
          <p:cNvSpPr>
            <a:spLocks noGrp="1"/>
          </p:cNvSpPr>
          <p:nvPr>
            <p:ph type="title"/>
          </p:nvPr>
        </p:nvSpPr>
        <p:spPr>
          <a:xfrm>
            <a:off x="6194716" y="739978"/>
            <a:ext cx="5334930" cy="3004145"/>
          </a:xfrm>
        </p:spPr>
        <p:txBody>
          <a:bodyPr vert="horz" lIns="91440" tIns="45720" rIns="91440" bIns="45720" rtlCol="0" anchor="b">
            <a:normAutofit/>
          </a:bodyPr>
          <a:lstStyle/>
          <a:p>
            <a:pPr algn="ctr"/>
            <a:r>
              <a:rPr lang="en-US" sz="6000"/>
              <a:t>What do you want?</a:t>
            </a:r>
          </a:p>
        </p:txBody>
      </p:sp>
      <p:sp>
        <p:nvSpPr>
          <p:cNvPr id="17" name="Freeform: Shape 16">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4" name="Picture 3" descr="Sticky notes with question marks">
            <a:extLst>
              <a:ext uri="{FF2B5EF4-FFF2-40B4-BE49-F238E27FC236}">
                <a16:creationId xmlns:a16="http://schemas.microsoft.com/office/drawing/2014/main" id="{AC07DCBE-976B-7284-5E26-8EDAB27893A6}"/>
              </a:ext>
            </a:extLst>
          </p:cNvPr>
          <p:cNvPicPr>
            <a:picLocks noChangeAspect="1"/>
          </p:cNvPicPr>
          <p:nvPr/>
        </p:nvPicPr>
        <p:blipFill rotWithShape="1">
          <a:blip r:embed="rId2"/>
          <a:srcRect l="17847" r="15403" b="-1"/>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7" name="Freeform: Shape 26">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Box 2">
            <a:extLst>
              <a:ext uri="{FF2B5EF4-FFF2-40B4-BE49-F238E27FC236}">
                <a16:creationId xmlns:a16="http://schemas.microsoft.com/office/drawing/2014/main" id="{B1E04B49-59E3-803D-BD14-8C0C19C4DDB9}"/>
              </a:ext>
            </a:extLst>
          </p:cNvPr>
          <p:cNvSpPr txBox="1"/>
          <p:nvPr/>
        </p:nvSpPr>
        <p:spPr>
          <a:xfrm>
            <a:off x="6733309" y="5776969"/>
            <a:ext cx="3508461" cy="369332"/>
          </a:xfrm>
          <a:prstGeom prst="rect">
            <a:avLst/>
          </a:prstGeom>
          <a:noFill/>
        </p:spPr>
        <p:txBody>
          <a:bodyPr wrap="none" rtlCol="0">
            <a:spAutoFit/>
          </a:bodyPr>
          <a:lstStyle/>
          <a:p>
            <a:r>
              <a:rPr lang="en-GB"/>
              <a:t>https://www.eastfinchley.london/</a:t>
            </a:r>
            <a:endParaRPr lang="en-GB" dirty="0"/>
          </a:p>
        </p:txBody>
      </p:sp>
    </p:spTree>
    <p:extLst>
      <p:ext uri="{BB962C8B-B14F-4D97-AF65-F5344CB8AC3E}">
        <p14:creationId xmlns:p14="http://schemas.microsoft.com/office/powerpoint/2010/main" val="3126877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481</Words>
  <Application>Microsoft Office PowerPoint</Application>
  <PresentationFormat>Widescreen</PresentationFormat>
  <Paragraphs>56</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Aptos</vt:lpstr>
      <vt:lpstr>Aptos Display</vt:lpstr>
      <vt:lpstr>Arial</vt:lpstr>
      <vt:lpstr>Calibri</vt:lpstr>
      <vt:lpstr>Office Theme</vt:lpstr>
      <vt:lpstr>East Finchley Controlled Parking Zone  11th April 2024 </vt:lpstr>
      <vt:lpstr>East Finchley Town Team – Who are we?</vt:lpstr>
      <vt:lpstr>East Finchley Controlled Parking Zone Impact</vt:lpstr>
      <vt:lpstr>PowerPoint Presentation</vt:lpstr>
      <vt:lpstr>PowerPoint Presentation</vt:lpstr>
      <vt:lpstr>Timeline</vt:lpstr>
      <vt:lpstr>Important Information - East Finchley (EF) CPZ  “Please note that the implementation of the experimental zone (EF) CPZ has been paused. Residents will be advised of the date that permit sales open in advance of the rescheduled implementation date.”   </vt:lpstr>
      <vt:lpstr>What do we want ….</vt:lpstr>
      <vt:lpstr>What do you want?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Roger Chapman</dc:creator>
  <cp:lastModifiedBy>Fiona Doyle</cp:lastModifiedBy>
  <cp:revision>2</cp:revision>
  <dcterms:created xsi:type="dcterms:W3CDTF">2024-04-09T13:46:46Z</dcterms:created>
  <dcterms:modified xsi:type="dcterms:W3CDTF">2024-04-17T13:41:51Z</dcterms:modified>
</cp:coreProperties>
</file>